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Work Sans"/>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WorkSans-bold.fntdata"/><Relationship Id="rId21" Type="http://schemas.openxmlformats.org/officeDocument/2006/relationships/font" Target="fonts/WorkSans-regular.fntdata"/><Relationship Id="rId24" Type="http://schemas.openxmlformats.org/officeDocument/2006/relationships/font" Target="fonts/WorkSans-boldItalic.fntdata"/><Relationship Id="rId23" Type="http://schemas.openxmlformats.org/officeDocument/2006/relationships/font" Target="fonts/Work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comment-faire-une-dissertati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these-doctorat/" TargetMode="External"/><Relationship Id="rId3" Type="http://schemas.openxmlformats.org/officeDocument/2006/relationships/hyperlink" Target="https://www.scribbr.fr/dissertation-fr/essa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https://www.scribbr.fr/dissertation-fr/comment-faire-une-dissertation/</a:t>
            </a:r>
            <a:endParaRPr>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b2a9faa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b2a9faa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b2a9faa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b2a9faa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c1b4ee6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1b4ee62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Une dissertation a pour but de répondre à une problématique (la question centrale). On l’appelle aussi “composition” dans d’autres matières comme l’histoire.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Attention : Il ne faut pas confondre une dissertation française avec le terme anglais </a:t>
            </a:r>
            <a:r>
              <a:rPr i="1" lang="en-GB"/>
              <a:t>dissertation</a:t>
            </a:r>
            <a:r>
              <a:rPr lang="en-GB"/>
              <a:t>. Ce dernier désigne une </a:t>
            </a:r>
            <a:r>
              <a:rPr lang="en-GB">
                <a:uFill>
                  <a:noFill/>
                </a:uFill>
                <a:hlinkClick r:id="rId2"/>
              </a:rPr>
              <a:t>thèse de doctorat</a:t>
            </a:r>
            <a:r>
              <a:rPr lang="en-GB"/>
              <a:t> et la traduction anglaise de dissertation est désignée par</a:t>
            </a:r>
            <a:r>
              <a:rPr i="1" lang="en-GB">
                <a:uFill>
                  <a:noFill/>
                </a:uFill>
                <a:hlinkClick r:id="rId3"/>
              </a:rPr>
              <a:t> essay </a:t>
            </a:r>
            <a:r>
              <a:rPr lang="en-GB"/>
              <a:t>ou </a:t>
            </a:r>
            <a:r>
              <a:rPr i="1" lang="en-GB"/>
              <a:t>paper</a:t>
            </a:r>
            <a:r>
              <a:rPr lang="en-GB"/>
              <a:t>.</a:t>
            </a:r>
            <a:endParaRPr>
              <a:highlight>
                <a:srgbClr val="F9F9FB"/>
              </a:highlight>
            </a:endParaRPr>
          </a:p>
          <a:p>
            <a:pPr indent="0" lvl="0" marL="0" rtl="0" algn="l">
              <a:spcBef>
                <a:spcPts val="0"/>
              </a:spcBef>
              <a:spcAft>
                <a:spcPts val="0"/>
              </a:spcAft>
              <a:buNone/>
            </a:pPr>
            <a:r>
              <a:t/>
            </a:r>
            <a:endParaRPr>
              <a:highlight>
                <a:srgbClr val="F9F9FB"/>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8b7026b8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8b7026b8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Pour faire une dissertation, il faut suivre 6 étapes clés. L’exemple concret qui sera repris au fil des étapes est issu des annales du Bac S de philosophie de 2019.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b2a9faa4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b2a9faa4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 est courant de suivre six étapes afin de réaliser une dissertation. Les étapes de rédaction sont à réaliser en dernier, après l’analyse du sujet, la problématique, et la rédaction du plan.</a:t>
            </a:r>
            <a:endParaRPr>
              <a:highlight>
                <a:srgbClr val="FFFF00"/>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a957278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a957278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FFFFFF"/>
                </a:highlight>
              </a:rPr>
              <a:t>Si vous avez le choix entre plusieurs sujets, sélectionnez celui qui vous inspire le plus et sur lequel vous avez le plus de connaissances. </a:t>
            </a:r>
            <a:endParaRPr>
              <a:highlight>
                <a:srgbClr val="FFFFFF"/>
              </a:highlight>
            </a:endParaRPr>
          </a:p>
          <a:p>
            <a:pPr indent="0" lvl="0" marL="0" rtl="0" algn="l">
              <a:spcBef>
                <a:spcPts val="0"/>
              </a:spcBef>
              <a:spcAft>
                <a:spcPts val="0"/>
              </a:spcAft>
              <a:buNone/>
            </a:pPr>
            <a:r>
              <a:rPr lang="en-GB">
                <a:highlight>
                  <a:srgbClr val="FFFFFF"/>
                </a:highlight>
              </a:rPr>
              <a:t>Ne perdez pas trop de temps à choisir si vous devez faire une dissertation lors d’un examen de quelques heures (décidez du sujet dans les 10 premières minutes).</a:t>
            </a:r>
            <a:endParaRPr sz="1200">
              <a:solidFill>
                <a:srgbClr val="0D405F"/>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b2a9faa4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b2a9faa4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Pour cette étape, l’utilisation d’un brouillon est primordiale. La question centrale qui émerge permet de construire votre dissertation va se construire pour créer un débat où s’affrontent des thèses divergentes.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Par exemple, pour le sujet reformulé “Accepter une contrainte, est-ce abandonner son libre-arbitre ?”, inspire les notions suivantes :</a:t>
            </a:r>
            <a:endParaRPr/>
          </a:p>
          <a:p>
            <a:pPr indent="0" lvl="0" marL="0" rtl="0" algn="l">
              <a:spcBef>
                <a:spcPts val="0"/>
              </a:spcBef>
              <a:spcAft>
                <a:spcPts val="0"/>
              </a:spcAft>
              <a:buNone/>
            </a:pPr>
            <a:r>
              <a:rPr lang="en-GB"/>
              <a:t>– Hobbes et “l’Homme est un loup pour l’Homme” : il abandonne sa liberté et vit en société pour survivre.</a:t>
            </a:r>
            <a:endParaRPr/>
          </a:p>
          <a:p>
            <a:pPr indent="0" lvl="0" marL="0" rtl="0" algn="l">
              <a:spcBef>
                <a:spcPts val="0"/>
              </a:spcBef>
              <a:spcAft>
                <a:spcPts val="0"/>
              </a:spcAft>
              <a:buNone/>
            </a:pPr>
            <a:r>
              <a:rPr lang="en-GB"/>
              <a:t>– Le devoir nous permet de nous cultiver et donc de nous libérer de la nature qui est en nous (Kant).</a:t>
            </a:r>
            <a:endParaRPr/>
          </a:p>
          <a:p>
            <a:pPr indent="0" lvl="0" marL="0" rtl="0" algn="l">
              <a:spcBef>
                <a:spcPts val="0"/>
              </a:spcBef>
              <a:spcAft>
                <a:spcPts val="0"/>
              </a:spcAft>
              <a:buNone/>
            </a:pPr>
            <a:r>
              <a:rPr lang="en-GB"/>
              <a:t>– Le concept de travail comme contrainte/liberté (apporte l’estime de soi, mais nous contraint lourdement) avec Platon, Marx et Kant.</a:t>
            </a:r>
            <a:endParaRPr/>
          </a:p>
          <a:p>
            <a:pPr indent="0" lvl="0" marL="0" rtl="0" algn="l">
              <a:spcBef>
                <a:spcPts val="0"/>
              </a:spcBef>
              <a:spcAft>
                <a:spcPts val="0"/>
              </a:spcAft>
              <a:buNone/>
            </a:pPr>
            <a:r>
              <a:rPr lang="en-GB"/>
              <a:t>– L’existence de devoirs pluriels (travail, citoyenneté, devoir par rapport à la famille, devoir scolaire, droits et devoirs de l’Homme).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b2a9faa4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b2a9faa4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Attention au hors-sujet : chaque partie du plan doit apporter des éléments de réponse à la problématique.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Reprendre le brouillon et classer les idées (références, auteurs, événements, etc.) par thématique ou argument. Ensuite, il faut les ordonner en deux à trois idées principales, divisées en deux à trois sous-parties qui seront illustrées par des exemples concrets.</a:t>
            </a:r>
            <a:br>
              <a:rPr lang="en-GB"/>
            </a:br>
            <a:endParaRPr/>
          </a:p>
          <a:p>
            <a:pPr indent="0" lvl="0" marL="0" rtl="0" algn="l">
              <a:spcBef>
                <a:spcPts val="0"/>
              </a:spcBef>
              <a:spcAft>
                <a:spcPts val="0"/>
              </a:spcAft>
              <a:buNone/>
            </a:pPr>
            <a:r>
              <a:rPr lang="en-GB"/>
              <a:t>Ne pas oublier pas les transitions qui permettent de passer d’une partie à l’autre (conclusion de la partie actuelle et introduction de la partie suivante).</a:t>
            </a:r>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bf8c02e1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bf8c02e1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b2a9faa4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b2a9faa4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L’introduction est un des premiers éléments que lira votre </a:t>
            </a:r>
            <a:r>
              <a:rPr lang="en-GB"/>
              <a:t>évaluateur</a:t>
            </a:r>
            <a:r>
              <a:rPr lang="en-GB"/>
              <a:t>. </a:t>
            </a:r>
            <a:endParaRPr/>
          </a:p>
          <a:p>
            <a:pPr indent="-298450" lvl="0" marL="457200" rtl="0" algn="l">
              <a:lnSpc>
                <a:spcPct val="100000"/>
              </a:lnSpc>
              <a:spcBef>
                <a:spcPts val="0"/>
              </a:spcBef>
              <a:spcAft>
                <a:spcPts val="0"/>
              </a:spcAft>
              <a:buSzPts val="1100"/>
              <a:buChar char="●"/>
            </a:pPr>
            <a:r>
              <a:rPr lang="en-GB"/>
              <a:t>Elle a pour but d’introduire le sujet, la question centrale et le plan de la dissertation.</a:t>
            </a:r>
            <a:endParaRPr/>
          </a:p>
          <a:p>
            <a:pPr indent="-298450" lvl="0" marL="457200" rtl="0" algn="l">
              <a:lnSpc>
                <a:spcPct val="100000"/>
              </a:lnSpc>
              <a:spcBef>
                <a:spcPts val="0"/>
              </a:spcBef>
              <a:spcAft>
                <a:spcPts val="0"/>
              </a:spcAft>
              <a:buSzPts val="1100"/>
              <a:buChar char="●"/>
            </a:pPr>
            <a:r>
              <a:rPr lang="en-GB"/>
              <a:t>Elle suit un plan rigoureux divisé en cinq parties.</a:t>
            </a:r>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scribbr.fr/dissertation-fr/comment-faire-une-dissertation/" TargetMode="External"/><Relationship Id="rId4" Type="http://schemas.openxmlformats.org/officeDocument/2006/relationships/hyperlink" Target="https://www.scribbr.fr/category/dissertation-fr/"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scribbr.fr/dissertation-fr/comment-faire-une-disser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dissertation</a:t>
            </a:r>
            <a:endParaRPr/>
          </a:p>
        </p:txBody>
      </p:sp>
      <p:sp>
        <p:nvSpPr>
          <p:cNvPr id="73" name="Google Shape;73;p23"/>
          <p:cNvSpPr txBox="1"/>
          <p:nvPr>
            <p:ph idx="1" type="subTitle"/>
          </p:nvPr>
        </p:nvSpPr>
        <p:spPr>
          <a:xfrm>
            <a:off x="972000" y="3009950"/>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Comment faire une dissertation ?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Rédiger le développement</a:t>
            </a:r>
            <a:endParaRPr/>
          </a:p>
        </p:txBody>
      </p:sp>
      <p:sp>
        <p:nvSpPr>
          <p:cNvPr id="139" name="Google Shape;139;p32"/>
          <p:cNvSpPr txBox="1"/>
          <p:nvPr/>
        </p:nvSpPr>
        <p:spPr>
          <a:xfrm>
            <a:off x="591475" y="1551300"/>
            <a:ext cx="8202600" cy="2088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Chaque partie soutient une idée centrale.</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Chaque sous-partie propose un argument.</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Les arguments sont illustrés par des exemples.</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Les transitions permettent de passer d’une partie à l’autre.</a:t>
            </a:r>
            <a:endParaRPr sz="1800">
              <a:solidFill>
                <a:srgbClr val="1B2B68"/>
              </a:solidFill>
              <a:latin typeface="Open Sans"/>
              <a:ea typeface="Open Sans"/>
              <a:cs typeface="Open Sans"/>
              <a:sym typeface="Open Sans"/>
            </a:endParaRPr>
          </a:p>
          <a:p>
            <a:pPr indent="0" lvl="0" marL="457200" rtl="0" algn="l">
              <a:spcBef>
                <a:spcPts val="160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Écrire la conclusion </a:t>
            </a:r>
            <a:endParaRPr/>
          </a:p>
        </p:txBody>
      </p:sp>
      <p:sp>
        <p:nvSpPr>
          <p:cNvPr id="145" name="Google Shape;145;p33"/>
          <p:cNvSpPr txBox="1"/>
          <p:nvPr/>
        </p:nvSpPr>
        <p:spPr>
          <a:xfrm>
            <a:off x="591475" y="1215850"/>
            <a:ext cx="8202600" cy="792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C’est une brève synthèse du développement.</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Elle </a:t>
            </a:r>
            <a:r>
              <a:rPr lang="en-GB" sz="1800">
                <a:solidFill>
                  <a:srgbClr val="1B2B68"/>
                </a:solidFill>
                <a:highlight>
                  <a:srgbClr val="D9EAD3"/>
                </a:highlight>
                <a:latin typeface="Open Sans"/>
                <a:ea typeface="Open Sans"/>
                <a:cs typeface="Open Sans"/>
                <a:sym typeface="Open Sans"/>
              </a:rPr>
              <a:t>répond</a:t>
            </a:r>
            <a:r>
              <a:rPr lang="en-GB" sz="1800">
                <a:solidFill>
                  <a:srgbClr val="1B2B68"/>
                </a:solidFill>
                <a:latin typeface="Open Sans"/>
                <a:ea typeface="Open Sans"/>
                <a:cs typeface="Open Sans"/>
                <a:sym typeface="Open Sans"/>
              </a:rPr>
              <a:t> clairement à la problématique.</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Il est possible d’ajouter une </a:t>
            </a:r>
            <a:r>
              <a:rPr lang="en-GB" sz="1800">
                <a:solidFill>
                  <a:srgbClr val="1B2B68"/>
                </a:solidFill>
                <a:highlight>
                  <a:srgbClr val="FFF2CC"/>
                </a:highlight>
                <a:latin typeface="Open Sans"/>
                <a:ea typeface="Open Sans"/>
                <a:cs typeface="Open Sans"/>
                <a:sym typeface="Open Sans"/>
              </a:rPr>
              <a:t>ouverture</a:t>
            </a:r>
            <a:r>
              <a:rPr lang="en-GB" sz="1800">
                <a:solidFill>
                  <a:srgbClr val="1B2B68"/>
                </a:solidFill>
                <a:latin typeface="Open Sans"/>
                <a:ea typeface="Open Sans"/>
                <a:cs typeface="Open Sans"/>
                <a:sym typeface="Open Sans"/>
              </a:rPr>
              <a:t> à la fin.</a:t>
            </a:r>
            <a:endParaRPr sz="18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
        <p:nvSpPr>
          <p:cNvPr id="146" name="Google Shape;146;p33"/>
          <p:cNvSpPr txBox="1"/>
          <p:nvPr/>
        </p:nvSpPr>
        <p:spPr>
          <a:xfrm>
            <a:off x="708300" y="2921725"/>
            <a:ext cx="7496100" cy="206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300">
                <a:highlight>
                  <a:srgbClr val="F3F3F3"/>
                </a:highlight>
                <a:latin typeface="Open Sans"/>
                <a:ea typeface="Open Sans"/>
                <a:cs typeface="Open Sans"/>
                <a:sym typeface="Open Sans"/>
              </a:rPr>
              <a:t>Notre étude a montré qu’au-delà du poids contraignant des devoirs que l’on peut sentir au premier abord, ils n’entravent pas notre réelle liberté. Bien au contraire, nos devoirs nous libèrent de la nature humaine qui est en nous et qui nous rend esclave de nos pulsions, désirs et violence interne. </a:t>
            </a:r>
            <a:r>
              <a:rPr lang="en-GB" sz="1300">
                <a:highlight>
                  <a:srgbClr val="D9EAD3"/>
                </a:highlight>
                <a:latin typeface="Open Sans"/>
                <a:ea typeface="Open Sans"/>
                <a:cs typeface="Open Sans"/>
                <a:sym typeface="Open Sans"/>
              </a:rPr>
              <a:t>Reconnaître ses devoirs et les accepter contribue à entretenir notre puissance d’agir et donc notre liberté</a:t>
            </a:r>
            <a:r>
              <a:rPr lang="en-GB" sz="1300">
                <a:highlight>
                  <a:srgbClr val="F3F3F3"/>
                </a:highlight>
                <a:latin typeface="Open Sans"/>
                <a:ea typeface="Open Sans"/>
                <a:cs typeface="Open Sans"/>
                <a:sym typeface="Open Sans"/>
              </a:rPr>
              <a:t>. </a:t>
            </a:r>
            <a:r>
              <a:rPr lang="en-GB" sz="1300">
                <a:highlight>
                  <a:srgbClr val="FFF2CC"/>
                </a:highlight>
                <a:latin typeface="Open Sans"/>
                <a:ea typeface="Open Sans"/>
                <a:cs typeface="Open Sans"/>
                <a:sym typeface="Open Sans"/>
              </a:rPr>
              <a:t>Le concept de devoir reste très lié à celui de droit dans les démocraties occidentales. Le droit de vote est-il libérateur ?</a:t>
            </a:r>
            <a:endParaRPr sz="1300">
              <a:highlight>
                <a:srgbClr val="FFF2CC"/>
              </a:highlight>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34"/>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5"/>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157" name="Google Shape;157;p35"/>
          <p:cNvSpPr txBox="1"/>
          <p:nvPr>
            <p:ph idx="1" type="body"/>
          </p:nvPr>
        </p:nvSpPr>
        <p:spPr>
          <a:xfrm>
            <a:off x="756200" y="1249600"/>
            <a:ext cx="6357900" cy="1720800"/>
          </a:xfrm>
          <a:prstGeom prst="rect">
            <a:avLst/>
          </a:prstGeom>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comment faire une dissertation.</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comment réussir une dissertation.</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votre dissertation.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163" name="Google Shape;163;p36"/>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169" name="Google Shape;169;p37"/>
          <p:cNvSpPr txBox="1"/>
          <p:nvPr>
            <p:ph idx="1" type="body"/>
          </p:nvPr>
        </p:nvSpPr>
        <p:spPr>
          <a:xfrm>
            <a:off x="857875" y="1122875"/>
            <a:ext cx="7647600" cy="317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apprendre aux étudiants à faire une dissertation.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afficher cette présentation dans un environnement de classe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modifier ou supprimer des diapositives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distribuer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comment faire une dissertation : </a:t>
            </a:r>
            <a:r>
              <a:rPr lang="en-GB" sz="1400" u="sng">
                <a:solidFill>
                  <a:schemeClr val="hlink"/>
                </a:solidFill>
                <a:latin typeface="Arial"/>
                <a:ea typeface="Arial"/>
                <a:cs typeface="Arial"/>
                <a:sym typeface="Arial"/>
                <a:hlinkClick r:id="rId3"/>
              </a:rPr>
              <a:t>https://www.scribbr.fr/dissertation-fr/comment-faire-une-dissertation/</a:t>
            </a:r>
            <a:endParaRPr sz="1400" u="sng">
              <a:solidFill>
                <a:srgbClr val="000000"/>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dissertation </a:t>
            </a:r>
            <a:endParaRPr/>
          </a:p>
        </p:txBody>
      </p:sp>
      <p:sp>
        <p:nvSpPr>
          <p:cNvPr id="79" name="Google Shape;79;p24"/>
          <p:cNvSpPr txBox="1"/>
          <p:nvPr>
            <p:ph idx="1" type="body"/>
          </p:nvPr>
        </p:nvSpPr>
        <p:spPr>
          <a:xfrm>
            <a:off x="4327850" y="1832200"/>
            <a:ext cx="3989700" cy="1783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GB">
                <a:highlight>
                  <a:srgbClr val="FFFFFF"/>
                </a:highlight>
              </a:rPr>
              <a:t>C’est un exercice d’argumentation sur un sujet spécifique qui vous est </a:t>
            </a:r>
            <a:r>
              <a:rPr lang="en-GB">
                <a:highlight>
                  <a:srgbClr val="FFFFFF"/>
                </a:highlight>
              </a:rPr>
              <a:t>demandé</a:t>
            </a:r>
            <a:r>
              <a:rPr lang="en-GB">
                <a:highlight>
                  <a:srgbClr val="FFFFFF"/>
                </a:highlight>
              </a:rPr>
              <a:t>.</a:t>
            </a:r>
            <a:endParaRPr sz="1750">
              <a:solidFill>
                <a:srgbClr val="555555"/>
              </a:solidFill>
              <a:highlight>
                <a:srgbClr val="FFFFFF"/>
              </a:highlight>
            </a:endParaRPr>
          </a:p>
        </p:txBody>
      </p:sp>
      <p:pic>
        <p:nvPicPr>
          <p:cNvPr id="80" name="Google Shape;80;p24"/>
          <p:cNvPicPr preferRelativeResize="0"/>
          <p:nvPr/>
        </p:nvPicPr>
        <p:blipFill>
          <a:blip r:embed="rId3">
            <a:alphaModFix/>
          </a:blip>
          <a:stretch>
            <a:fillRect/>
          </a:stretch>
        </p:blipFill>
        <p:spPr>
          <a:xfrm rot="-543097">
            <a:off x="456050" y="1632500"/>
            <a:ext cx="3664925" cy="2355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Comment faire une dissertation ?</a:t>
            </a:r>
            <a:endParaRPr/>
          </a:p>
        </p:txBody>
      </p:sp>
      <p:sp>
        <p:nvSpPr>
          <p:cNvPr id="86" name="Google Shape;86;p2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6 étapes pour faire une dissertation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title"/>
          </p:nvPr>
        </p:nvSpPr>
        <p:spPr>
          <a:xfrm>
            <a:off x="934075" y="619625"/>
            <a:ext cx="740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6 étapes de la dissertation</a:t>
            </a:r>
            <a:endParaRPr/>
          </a:p>
        </p:txBody>
      </p:sp>
      <p:sp>
        <p:nvSpPr>
          <p:cNvPr id="92" name="Google Shape;92;p26"/>
          <p:cNvSpPr txBox="1"/>
          <p:nvPr/>
        </p:nvSpPr>
        <p:spPr>
          <a:xfrm>
            <a:off x="934075" y="1473600"/>
            <a:ext cx="6432600" cy="2196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900">
                <a:solidFill>
                  <a:srgbClr val="1B2B68"/>
                </a:solidFill>
                <a:latin typeface="Open Sans"/>
                <a:ea typeface="Open Sans"/>
                <a:cs typeface="Open Sans"/>
                <a:sym typeface="Open Sans"/>
              </a:rPr>
              <a:t>1. Lire et analyser le sujet ;</a:t>
            </a:r>
            <a:endParaRPr sz="1900">
              <a:solidFill>
                <a:srgbClr val="1B2B68"/>
              </a:solidFill>
              <a:latin typeface="Open Sans"/>
              <a:ea typeface="Open Sans"/>
              <a:cs typeface="Open Sans"/>
              <a:sym typeface="Open Sans"/>
            </a:endParaRPr>
          </a:p>
          <a:p>
            <a:pPr indent="0" lvl="0" marL="0" rtl="0" algn="l">
              <a:lnSpc>
                <a:spcPct val="150000"/>
              </a:lnSpc>
              <a:spcBef>
                <a:spcPts val="0"/>
              </a:spcBef>
              <a:spcAft>
                <a:spcPts val="0"/>
              </a:spcAft>
              <a:buNone/>
            </a:pPr>
            <a:r>
              <a:rPr lang="en-GB" sz="1900">
                <a:solidFill>
                  <a:srgbClr val="1B2B68"/>
                </a:solidFill>
                <a:latin typeface="Open Sans"/>
                <a:ea typeface="Open Sans"/>
                <a:cs typeface="Open Sans"/>
                <a:sym typeface="Open Sans"/>
              </a:rPr>
              <a:t>2. Trouver la problématique ;</a:t>
            </a:r>
            <a:endParaRPr sz="1900">
              <a:solidFill>
                <a:srgbClr val="1B2B68"/>
              </a:solidFill>
              <a:latin typeface="Open Sans"/>
              <a:ea typeface="Open Sans"/>
              <a:cs typeface="Open Sans"/>
              <a:sym typeface="Open Sans"/>
            </a:endParaRPr>
          </a:p>
          <a:p>
            <a:pPr indent="0" lvl="0" marL="0" rtl="0" algn="l">
              <a:lnSpc>
                <a:spcPct val="150000"/>
              </a:lnSpc>
              <a:spcBef>
                <a:spcPts val="0"/>
              </a:spcBef>
              <a:spcAft>
                <a:spcPts val="0"/>
              </a:spcAft>
              <a:buNone/>
            </a:pPr>
            <a:r>
              <a:rPr lang="en-GB" sz="1900">
                <a:solidFill>
                  <a:srgbClr val="1B2B68"/>
                </a:solidFill>
                <a:latin typeface="Open Sans"/>
                <a:ea typeface="Open Sans"/>
                <a:cs typeface="Open Sans"/>
                <a:sym typeface="Open Sans"/>
              </a:rPr>
              <a:t>3. Faire le plan de la dissertation ;</a:t>
            </a:r>
            <a:endParaRPr sz="1900">
              <a:solidFill>
                <a:srgbClr val="1B2B68"/>
              </a:solidFill>
              <a:latin typeface="Open Sans"/>
              <a:ea typeface="Open Sans"/>
              <a:cs typeface="Open Sans"/>
              <a:sym typeface="Open Sans"/>
            </a:endParaRPr>
          </a:p>
          <a:p>
            <a:pPr indent="0" lvl="0" marL="0" rtl="0" algn="l">
              <a:lnSpc>
                <a:spcPct val="150000"/>
              </a:lnSpc>
              <a:spcBef>
                <a:spcPts val="0"/>
              </a:spcBef>
              <a:spcAft>
                <a:spcPts val="0"/>
              </a:spcAft>
              <a:buNone/>
            </a:pPr>
            <a:r>
              <a:rPr lang="en-GB" sz="1900">
                <a:solidFill>
                  <a:srgbClr val="1B2B68"/>
                </a:solidFill>
                <a:latin typeface="Open Sans"/>
                <a:ea typeface="Open Sans"/>
                <a:cs typeface="Open Sans"/>
                <a:sym typeface="Open Sans"/>
              </a:rPr>
              <a:t>4. Rédiger l’introduction ;</a:t>
            </a:r>
            <a:endParaRPr sz="1900">
              <a:solidFill>
                <a:srgbClr val="1B2B68"/>
              </a:solidFill>
              <a:latin typeface="Open Sans"/>
              <a:ea typeface="Open Sans"/>
              <a:cs typeface="Open Sans"/>
              <a:sym typeface="Open Sans"/>
            </a:endParaRPr>
          </a:p>
          <a:p>
            <a:pPr indent="0" lvl="0" marL="0" rtl="0" algn="l">
              <a:lnSpc>
                <a:spcPct val="150000"/>
              </a:lnSpc>
              <a:spcBef>
                <a:spcPts val="0"/>
              </a:spcBef>
              <a:spcAft>
                <a:spcPts val="0"/>
              </a:spcAft>
              <a:buNone/>
            </a:pPr>
            <a:r>
              <a:rPr lang="en-GB" sz="1900">
                <a:solidFill>
                  <a:srgbClr val="1B2B68"/>
                </a:solidFill>
                <a:latin typeface="Open Sans"/>
                <a:ea typeface="Open Sans"/>
                <a:cs typeface="Open Sans"/>
                <a:sym typeface="Open Sans"/>
              </a:rPr>
              <a:t>5. Rédiger le développement de la dissertation ;</a:t>
            </a:r>
            <a:endParaRPr sz="1900">
              <a:solidFill>
                <a:srgbClr val="1B2B68"/>
              </a:solidFill>
              <a:latin typeface="Open Sans"/>
              <a:ea typeface="Open Sans"/>
              <a:cs typeface="Open Sans"/>
              <a:sym typeface="Open Sans"/>
            </a:endParaRPr>
          </a:p>
          <a:p>
            <a:pPr indent="0" lvl="0" marL="0" rtl="0" algn="l">
              <a:lnSpc>
                <a:spcPct val="150000"/>
              </a:lnSpc>
              <a:spcBef>
                <a:spcPts val="0"/>
              </a:spcBef>
              <a:spcAft>
                <a:spcPts val="0"/>
              </a:spcAft>
              <a:buNone/>
            </a:pPr>
            <a:r>
              <a:rPr lang="en-GB" sz="1900">
                <a:solidFill>
                  <a:srgbClr val="1B2B68"/>
                </a:solidFill>
                <a:latin typeface="Open Sans"/>
                <a:ea typeface="Open Sans"/>
                <a:cs typeface="Open Sans"/>
                <a:sym typeface="Open Sans"/>
              </a:rPr>
              <a:t>6. Écrire la conclusion. </a:t>
            </a:r>
            <a:endParaRPr sz="1900">
              <a:solidFill>
                <a:srgbClr val="1B2B68"/>
              </a:solidFill>
              <a:latin typeface="Open Sans"/>
              <a:ea typeface="Open Sans"/>
              <a:cs typeface="Open Sans"/>
              <a:sym typeface="Open Sans"/>
            </a:endParaRPr>
          </a:p>
          <a:p>
            <a:pPr indent="0" lvl="0" marL="0" rtl="0" algn="l">
              <a:spcBef>
                <a:spcPts val="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900">
              <a:solidFill>
                <a:srgbClr val="1B2B68"/>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Lire et analyser le sujet</a:t>
            </a:r>
            <a:endParaRPr/>
          </a:p>
        </p:txBody>
      </p:sp>
      <p:sp>
        <p:nvSpPr>
          <p:cNvPr id="98" name="Google Shape;98;p27"/>
          <p:cNvSpPr txBox="1"/>
          <p:nvPr/>
        </p:nvSpPr>
        <p:spPr>
          <a:xfrm>
            <a:off x="887250" y="1142600"/>
            <a:ext cx="8202600" cy="1673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Le sujet peut être une question, un thème ou concept, une citation...</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Définir chaque terme présent dans l’intitulé.</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Reformuler le sujet avec des définitions et des synonymes.</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
        <p:nvSpPr>
          <p:cNvPr id="99" name="Google Shape;99;p27"/>
          <p:cNvSpPr txBox="1"/>
          <p:nvPr/>
        </p:nvSpPr>
        <p:spPr>
          <a:xfrm>
            <a:off x="934075" y="2692950"/>
            <a:ext cx="7200000" cy="678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300">
                <a:highlight>
                  <a:srgbClr val="F3F3F3"/>
                </a:highlight>
                <a:latin typeface="Open Sans"/>
                <a:ea typeface="Open Sans"/>
                <a:cs typeface="Open Sans"/>
                <a:sym typeface="Open Sans"/>
              </a:rPr>
              <a:t>Sujet</a:t>
            </a:r>
            <a:r>
              <a:rPr lang="en-GB" sz="1300">
                <a:highlight>
                  <a:srgbClr val="F3F3F3"/>
                </a:highlight>
                <a:latin typeface="Open Sans"/>
                <a:ea typeface="Open Sans"/>
                <a:cs typeface="Open Sans"/>
                <a:sym typeface="Open Sans"/>
              </a:rPr>
              <a:t> : </a:t>
            </a:r>
            <a:r>
              <a:rPr lang="en-GB" sz="1300" u="sng">
                <a:highlight>
                  <a:srgbClr val="F3F3F3"/>
                </a:highlight>
                <a:latin typeface="Open Sans"/>
                <a:ea typeface="Open Sans"/>
                <a:cs typeface="Open Sans"/>
                <a:sym typeface="Open Sans"/>
              </a:rPr>
              <a:t>Reconnaître</a:t>
            </a:r>
            <a:r>
              <a:rPr lang="en-GB" sz="1300">
                <a:highlight>
                  <a:srgbClr val="F3F3F3"/>
                </a:highlight>
                <a:latin typeface="Open Sans"/>
                <a:ea typeface="Open Sans"/>
                <a:cs typeface="Open Sans"/>
                <a:sym typeface="Open Sans"/>
              </a:rPr>
              <a:t> ses </a:t>
            </a:r>
            <a:r>
              <a:rPr lang="en-GB" sz="1300" u="sng">
                <a:highlight>
                  <a:srgbClr val="F3F3F3"/>
                </a:highlight>
                <a:latin typeface="Open Sans"/>
                <a:ea typeface="Open Sans"/>
                <a:cs typeface="Open Sans"/>
                <a:sym typeface="Open Sans"/>
              </a:rPr>
              <a:t>devoirs</a:t>
            </a:r>
            <a:r>
              <a:rPr lang="en-GB" sz="1300">
                <a:highlight>
                  <a:srgbClr val="F3F3F3"/>
                </a:highlight>
                <a:latin typeface="Open Sans"/>
                <a:ea typeface="Open Sans"/>
                <a:cs typeface="Open Sans"/>
                <a:sym typeface="Open Sans"/>
              </a:rPr>
              <a:t>, est-ce </a:t>
            </a:r>
            <a:r>
              <a:rPr lang="en-GB" sz="1300" u="sng">
                <a:highlight>
                  <a:srgbClr val="F3F3F3"/>
                </a:highlight>
                <a:latin typeface="Open Sans"/>
                <a:ea typeface="Open Sans"/>
                <a:cs typeface="Open Sans"/>
                <a:sym typeface="Open Sans"/>
              </a:rPr>
              <a:t>renoncer</a:t>
            </a:r>
            <a:r>
              <a:rPr lang="en-GB" sz="1300">
                <a:highlight>
                  <a:srgbClr val="F3F3F3"/>
                </a:highlight>
                <a:latin typeface="Open Sans"/>
                <a:ea typeface="Open Sans"/>
                <a:cs typeface="Open Sans"/>
                <a:sym typeface="Open Sans"/>
              </a:rPr>
              <a:t> à sa </a:t>
            </a:r>
            <a:r>
              <a:rPr lang="en-GB" sz="1300" u="sng">
                <a:highlight>
                  <a:srgbClr val="F3F3F3"/>
                </a:highlight>
                <a:latin typeface="Open Sans"/>
                <a:ea typeface="Open Sans"/>
                <a:cs typeface="Open Sans"/>
                <a:sym typeface="Open Sans"/>
              </a:rPr>
              <a:t>liberté</a:t>
            </a:r>
            <a:r>
              <a:rPr lang="en-GB" sz="1300">
                <a:highlight>
                  <a:srgbClr val="F3F3F3"/>
                </a:highlight>
                <a:latin typeface="Open Sans"/>
                <a:ea typeface="Open Sans"/>
                <a:cs typeface="Open Sans"/>
                <a:sym typeface="Open Sans"/>
              </a:rPr>
              <a:t> ?</a:t>
            </a:r>
            <a:endParaRPr sz="1300">
              <a:highlight>
                <a:srgbClr val="F3F3F3"/>
              </a:highlight>
              <a:latin typeface="Open Sans"/>
              <a:ea typeface="Open Sans"/>
              <a:cs typeface="Open Sans"/>
              <a:sym typeface="Open Sans"/>
            </a:endParaRPr>
          </a:p>
        </p:txBody>
      </p:sp>
      <p:sp>
        <p:nvSpPr>
          <p:cNvPr id="100" name="Google Shape;100;p27"/>
          <p:cNvSpPr txBox="1"/>
          <p:nvPr/>
        </p:nvSpPr>
        <p:spPr>
          <a:xfrm>
            <a:off x="2833375" y="3371550"/>
            <a:ext cx="2394300" cy="904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900">
                <a:highlight>
                  <a:srgbClr val="F3F3F3"/>
                </a:highlight>
                <a:latin typeface="Open Sans"/>
                <a:ea typeface="Open Sans"/>
                <a:cs typeface="Open Sans"/>
                <a:sym typeface="Open Sans"/>
              </a:rPr>
              <a:t>C</a:t>
            </a:r>
            <a:r>
              <a:rPr lang="en-GB" sz="900">
                <a:highlight>
                  <a:srgbClr val="F3F3F3"/>
                </a:highlight>
                <a:latin typeface="Open Sans"/>
                <a:ea typeface="Open Sans"/>
                <a:cs typeface="Open Sans"/>
                <a:sym typeface="Open Sans"/>
              </a:rPr>
              <a:t>itoyen, de parent, de personne morale. Il s’agit d’une contrainte (imposée de l’extérieur) ou d’une obligation (imposée par soi).</a:t>
            </a:r>
            <a:endParaRPr sz="900">
              <a:highlight>
                <a:srgbClr val="F3F3F3"/>
              </a:highlight>
              <a:latin typeface="Open Sans"/>
              <a:ea typeface="Open Sans"/>
              <a:cs typeface="Open Sans"/>
              <a:sym typeface="Open Sans"/>
            </a:endParaRPr>
          </a:p>
        </p:txBody>
      </p:sp>
      <p:sp>
        <p:nvSpPr>
          <p:cNvPr id="101" name="Google Shape;101;p27"/>
          <p:cNvSpPr txBox="1"/>
          <p:nvPr/>
        </p:nvSpPr>
        <p:spPr>
          <a:xfrm>
            <a:off x="6289300" y="3098500"/>
            <a:ext cx="2184300" cy="444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000">
                <a:highlight>
                  <a:srgbClr val="F3F3F3"/>
                </a:highlight>
                <a:latin typeface="Open Sans"/>
                <a:ea typeface="Open Sans"/>
                <a:cs typeface="Open Sans"/>
                <a:sym typeface="Open Sans"/>
              </a:rPr>
              <a:t>A</a:t>
            </a:r>
            <a:r>
              <a:rPr lang="en-GB" sz="1000">
                <a:highlight>
                  <a:srgbClr val="F3F3F3"/>
                </a:highlight>
                <a:latin typeface="Open Sans"/>
                <a:ea typeface="Open Sans"/>
                <a:cs typeface="Open Sans"/>
                <a:sym typeface="Open Sans"/>
              </a:rPr>
              <a:t>bsence de contraintes et de limites à nos actions.</a:t>
            </a:r>
            <a:endParaRPr sz="1000"/>
          </a:p>
        </p:txBody>
      </p:sp>
      <p:sp>
        <p:nvSpPr>
          <p:cNvPr id="102" name="Google Shape;102;p27"/>
          <p:cNvSpPr txBox="1"/>
          <p:nvPr/>
        </p:nvSpPr>
        <p:spPr>
          <a:xfrm>
            <a:off x="135175" y="3223400"/>
            <a:ext cx="2698200" cy="904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000">
                <a:highlight>
                  <a:srgbClr val="F3F3F3"/>
                </a:highlight>
                <a:latin typeface="Open Sans"/>
                <a:ea typeface="Open Sans"/>
                <a:cs typeface="Open Sans"/>
                <a:sym typeface="Open Sans"/>
              </a:rPr>
              <a:t>R</a:t>
            </a:r>
            <a:r>
              <a:rPr lang="en-GB" sz="1000">
                <a:highlight>
                  <a:srgbClr val="F3F3F3"/>
                </a:highlight>
                <a:latin typeface="Open Sans"/>
                <a:ea typeface="Open Sans"/>
                <a:cs typeface="Open Sans"/>
                <a:sym typeface="Open Sans"/>
              </a:rPr>
              <a:t>econnaissance, prendre acte de, accepter comme devant être légitime, une volonté délibérée.</a:t>
            </a:r>
            <a:endParaRPr sz="1000"/>
          </a:p>
        </p:txBody>
      </p:sp>
      <p:sp>
        <p:nvSpPr>
          <p:cNvPr id="103" name="Google Shape;103;p27"/>
          <p:cNvSpPr txBox="1"/>
          <p:nvPr/>
        </p:nvSpPr>
        <p:spPr>
          <a:xfrm>
            <a:off x="5277650" y="3884700"/>
            <a:ext cx="1877100" cy="47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000">
                <a:highlight>
                  <a:srgbClr val="F3F3F3"/>
                </a:highlight>
                <a:latin typeface="Open Sans"/>
                <a:ea typeface="Open Sans"/>
                <a:cs typeface="Open Sans"/>
                <a:sym typeface="Open Sans"/>
              </a:rPr>
              <a:t>A</a:t>
            </a:r>
            <a:r>
              <a:rPr lang="en-GB" sz="1000">
                <a:highlight>
                  <a:srgbClr val="F3F3F3"/>
                </a:highlight>
                <a:latin typeface="Open Sans"/>
                <a:ea typeface="Open Sans"/>
                <a:cs typeface="Open Sans"/>
                <a:sym typeface="Open Sans"/>
              </a:rPr>
              <a:t>bandonner consciemment, accepter, se soumettre</a:t>
            </a:r>
            <a:endParaRPr sz="1000"/>
          </a:p>
        </p:txBody>
      </p:sp>
      <p:sp>
        <p:nvSpPr>
          <p:cNvPr id="104" name="Google Shape;104;p27"/>
          <p:cNvSpPr txBox="1"/>
          <p:nvPr/>
        </p:nvSpPr>
        <p:spPr>
          <a:xfrm>
            <a:off x="1012650" y="4577200"/>
            <a:ext cx="7118700" cy="444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300">
                <a:highlight>
                  <a:srgbClr val="F3F3F3"/>
                </a:highlight>
                <a:latin typeface="Open Sans"/>
                <a:ea typeface="Open Sans"/>
                <a:cs typeface="Open Sans"/>
                <a:sym typeface="Open Sans"/>
              </a:rPr>
              <a:t>Reformulation</a:t>
            </a:r>
            <a:r>
              <a:rPr lang="en-GB" sz="1300">
                <a:highlight>
                  <a:srgbClr val="F3F3F3"/>
                </a:highlight>
                <a:latin typeface="Open Sans"/>
                <a:ea typeface="Open Sans"/>
                <a:cs typeface="Open Sans"/>
                <a:sym typeface="Open Sans"/>
              </a:rPr>
              <a:t> : </a:t>
            </a:r>
            <a:r>
              <a:rPr lang="en-GB" sz="1300">
                <a:highlight>
                  <a:srgbClr val="D9EAD3"/>
                </a:highlight>
                <a:latin typeface="Open Sans"/>
                <a:ea typeface="Open Sans"/>
                <a:cs typeface="Open Sans"/>
                <a:sym typeface="Open Sans"/>
              </a:rPr>
              <a:t>Accepter une contrainte, est-ce abandonner son libre-arbitre ?</a:t>
            </a:r>
            <a:endParaRPr sz="1300">
              <a:highlight>
                <a:srgbClr val="F3F3F3"/>
              </a:highlight>
              <a:latin typeface="Open Sans"/>
              <a:ea typeface="Open Sans"/>
              <a:cs typeface="Open Sans"/>
              <a:sym typeface="Open Sans"/>
            </a:endParaRPr>
          </a:p>
        </p:txBody>
      </p:sp>
      <p:cxnSp>
        <p:nvCxnSpPr>
          <p:cNvPr id="105" name="Google Shape;105;p27"/>
          <p:cNvCxnSpPr/>
          <p:nvPr/>
        </p:nvCxnSpPr>
        <p:spPr>
          <a:xfrm flipH="1">
            <a:off x="1784250" y="2989275"/>
            <a:ext cx="231900" cy="258600"/>
          </a:xfrm>
          <a:prstGeom prst="straightConnector1">
            <a:avLst/>
          </a:prstGeom>
          <a:noFill/>
          <a:ln cap="flat" cmpd="sng" w="9525">
            <a:solidFill>
              <a:schemeClr val="dk2"/>
            </a:solidFill>
            <a:prstDash val="solid"/>
            <a:round/>
            <a:headEnd len="med" w="med" type="none"/>
            <a:tailEnd len="med" w="med" type="triangle"/>
          </a:ln>
        </p:spPr>
      </p:cxnSp>
      <p:cxnSp>
        <p:nvCxnSpPr>
          <p:cNvPr id="106" name="Google Shape;106;p27"/>
          <p:cNvCxnSpPr>
            <a:endCxn id="100" idx="0"/>
          </p:cNvCxnSpPr>
          <p:nvPr/>
        </p:nvCxnSpPr>
        <p:spPr>
          <a:xfrm>
            <a:off x="3060025" y="2980350"/>
            <a:ext cx="970500" cy="391200"/>
          </a:xfrm>
          <a:prstGeom prst="straightConnector1">
            <a:avLst/>
          </a:prstGeom>
          <a:noFill/>
          <a:ln cap="flat" cmpd="sng" w="9525">
            <a:solidFill>
              <a:schemeClr val="dk2"/>
            </a:solidFill>
            <a:prstDash val="solid"/>
            <a:round/>
            <a:headEnd len="med" w="med" type="none"/>
            <a:tailEnd len="med" w="med" type="triangle"/>
          </a:ln>
        </p:spPr>
      </p:cxnSp>
      <p:cxnSp>
        <p:nvCxnSpPr>
          <p:cNvPr id="107" name="Google Shape;107;p27"/>
          <p:cNvCxnSpPr/>
          <p:nvPr/>
        </p:nvCxnSpPr>
        <p:spPr>
          <a:xfrm>
            <a:off x="4442650" y="3051725"/>
            <a:ext cx="1409400" cy="695700"/>
          </a:xfrm>
          <a:prstGeom prst="straightConnector1">
            <a:avLst/>
          </a:prstGeom>
          <a:noFill/>
          <a:ln cap="flat" cmpd="sng" w="9525">
            <a:solidFill>
              <a:schemeClr val="dk2"/>
            </a:solidFill>
            <a:prstDash val="solid"/>
            <a:round/>
            <a:headEnd len="med" w="med" type="none"/>
            <a:tailEnd len="med" w="med" type="triangle"/>
          </a:ln>
        </p:spPr>
      </p:cxnSp>
      <p:cxnSp>
        <p:nvCxnSpPr>
          <p:cNvPr id="108" name="Google Shape;108;p27"/>
          <p:cNvCxnSpPr>
            <a:endCxn id="101" idx="1"/>
          </p:cNvCxnSpPr>
          <p:nvPr/>
        </p:nvCxnSpPr>
        <p:spPr>
          <a:xfrm>
            <a:off x="5334700" y="3007150"/>
            <a:ext cx="954600" cy="31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Trouver la problématique</a:t>
            </a:r>
            <a:endParaRPr/>
          </a:p>
        </p:txBody>
      </p:sp>
      <p:sp>
        <p:nvSpPr>
          <p:cNvPr id="114" name="Google Shape;114;p28"/>
          <p:cNvSpPr txBox="1"/>
          <p:nvPr/>
        </p:nvSpPr>
        <p:spPr>
          <a:xfrm>
            <a:off x="577500" y="1383575"/>
            <a:ext cx="8202600" cy="792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Relire le sujet et noter toutes les idées qui viennent à l’esprit (références, auteurs, événements, etc.).</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Faire émerger une question centrale à l’aide des thèses divergentes. </a:t>
            </a:r>
            <a:endParaRPr sz="18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
        <p:nvSpPr>
          <p:cNvPr id="115" name="Google Shape;115;p28"/>
          <p:cNvSpPr txBox="1"/>
          <p:nvPr/>
        </p:nvSpPr>
        <p:spPr>
          <a:xfrm>
            <a:off x="972000" y="3186525"/>
            <a:ext cx="7200000" cy="1106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rgbClr val="F3F3F3"/>
                </a:highlight>
                <a:latin typeface="Open Sans"/>
                <a:ea typeface="Open Sans"/>
                <a:cs typeface="Open Sans"/>
                <a:sym typeface="Open Sans"/>
              </a:rPr>
              <a:t>Sujet : </a:t>
            </a:r>
            <a:r>
              <a:rPr lang="en-GB" sz="1300">
                <a:highlight>
                  <a:srgbClr val="F3F3F3"/>
                </a:highlight>
                <a:latin typeface="Open Sans"/>
                <a:ea typeface="Open Sans"/>
                <a:cs typeface="Open Sans"/>
                <a:sym typeface="Open Sans"/>
              </a:rPr>
              <a:t>Reconnaître ses devoirs, est-ce renoncer à sa liberté ?</a:t>
            </a:r>
            <a:endParaRPr sz="1300">
              <a:highlight>
                <a:srgbClr val="F3F3F3"/>
              </a:highlight>
              <a:latin typeface="Open Sans"/>
              <a:ea typeface="Open Sans"/>
              <a:cs typeface="Open Sans"/>
              <a:sym typeface="Open Sans"/>
            </a:endParaRPr>
          </a:p>
          <a:p>
            <a:pPr indent="0" lvl="0" marL="0" rtl="0" algn="l">
              <a:lnSpc>
                <a:spcPct val="150000"/>
              </a:lnSpc>
              <a:spcBef>
                <a:spcPts val="1600"/>
              </a:spcBef>
              <a:spcAft>
                <a:spcPts val="0"/>
              </a:spcAft>
              <a:buNone/>
            </a:pPr>
            <a:r>
              <a:rPr b="1" lang="en-GB" sz="1300">
                <a:highlight>
                  <a:srgbClr val="F3F3F3"/>
                </a:highlight>
                <a:latin typeface="Open Sans"/>
                <a:ea typeface="Open Sans"/>
                <a:cs typeface="Open Sans"/>
                <a:sym typeface="Open Sans"/>
              </a:rPr>
              <a:t>P</a:t>
            </a:r>
            <a:r>
              <a:rPr b="1" lang="en-GB" sz="1300">
                <a:highlight>
                  <a:srgbClr val="F3F3F3"/>
                </a:highlight>
                <a:latin typeface="Open Sans"/>
                <a:ea typeface="Open Sans"/>
                <a:cs typeface="Open Sans"/>
                <a:sym typeface="Open Sans"/>
              </a:rPr>
              <a:t>roblématique possible </a:t>
            </a:r>
            <a:r>
              <a:rPr lang="en-GB" sz="1300">
                <a:highlight>
                  <a:srgbClr val="F3F3F3"/>
                </a:highlight>
                <a:latin typeface="Open Sans"/>
                <a:ea typeface="Open Sans"/>
                <a:cs typeface="Open Sans"/>
                <a:sym typeface="Open Sans"/>
              </a:rPr>
              <a:t>: </a:t>
            </a:r>
            <a:r>
              <a:rPr lang="en-GB" sz="1300">
                <a:highlight>
                  <a:srgbClr val="D9EAD3"/>
                </a:highlight>
                <a:latin typeface="Open Sans"/>
                <a:ea typeface="Open Sans"/>
                <a:cs typeface="Open Sans"/>
                <a:sym typeface="Open Sans"/>
              </a:rPr>
              <a:t>peut-on vraiment dire qu’on renonce à sa liberté quand on fait le choix de se soumettre à ses devoirs, quand on exerce donc sa liberté avec son libre-arbitre ?</a:t>
            </a:r>
            <a:endParaRPr sz="1300">
              <a:highlight>
                <a:srgbClr val="D9EAD3"/>
              </a:highlight>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Faire le plan de la dissertation</a:t>
            </a:r>
            <a:endParaRPr/>
          </a:p>
        </p:txBody>
      </p:sp>
      <p:sp>
        <p:nvSpPr>
          <p:cNvPr id="121" name="Google Shape;121;p29"/>
          <p:cNvSpPr txBox="1"/>
          <p:nvPr/>
        </p:nvSpPr>
        <p:spPr>
          <a:xfrm>
            <a:off x="577500" y="1383575"/>
            <a:ext cx="8202600" cy="234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Le plan doit répondre à la problématique.</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Classer les idées par thématique ou argument.</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Ordonner le contenu en deux à trois parties principales, divisées en deux ou trois sous-parties.</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chemeClr val="accent4"/>
              </a:buClr>
              <a:buSzPts val="1800"/>
              <a:buFont typeface="Open Sans"/>
              <a:buChar char="✓"/>
            </a:pPr>
            <a:r>
              <a:rPr lang="en-GB" sz="1800">
                <a:solidFill>
                  <a:srgbClr val="1B2B68"/>
                </a:solidFill>
                <a:latin typeface="Open Sans"/>
                <a:ea typeface="Open Sans"/>
                <a:cs typeface="Open Sans"/>
                <a:sym typeface="Open Sans"/>
              </a:rPr>
              <a:t>Préparer les transitions entre les parties.</a:t>
            </a:r>
            <a:endParaRPr sz="18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sz="18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30"/>
          <p:cNvSpPr txBox="1"/>
          <p:nvPr>
            <p:ph idx="1" type="body"/>
          </p:nvPr>
        </p:nvSpPr>
        <p:spPr>
          <a:xfrm>
            <a:off x="972000" y="621375"/>
            <a:ext cx="71028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GB" sz="1300">
                <a:solidFill>
                  <a:srgbClr val="000000"/>
                </a:solidFill>
                <a:highlight>
                  <a:srgbClr val="F3F3F3"/>
                </a:highlight>
              </a:rPr>
              <a:t>Sujet : </a:t>
            </a:r>
            <a:r>
              <a:rPr lang="en-GB" sz="1300">
                <a:solidFill>
                  <a:srgbClr val="000000"/>
                </a:solidFill>
                <a:highlight>
                  <a:srgbClr val="F3F3F3"/>
                </a:highlight>
              </a:rPr>
              <a:t>Reconnaître ses devoirs, est-ce renoncer à sa liberté ?</a:t>
            </a:r>
            <a:endParaRPr sz="1300">
              <a:solidFill>
                <a:srgbClr val="000000"/>
              </a:solidFill>
              <a:highlight>
                <a:srgbClr val="F3F3F3"/>
              </a:highlight>
            </a:endParaRPr>
          </a:p>
        </p:txBody>
      </p:sp>
      <p:sp>
        <p:nvSpPr>
          <p:cNvPr id="127" name="Google Shape;127;p30"/>
          <p:cNvSpPr txBox="1"/>
          <p:nvPr/>
        </p:nvSpPr>
        <p:spPr>
          <a:xfrm>
            <a:off x="972000" y="1450550"/>
            <a:ext cx="7200000" cy="1655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300">
                <a:highlight>
                  <a:srgbClr val="F3F3F3"/>
                </a:highlight>
                <a:latin typeface="Open Sans"/>
                <a:ea typeface="Open Sans"/>
                <a:cs typeface="Open Sans"/>
                <a:sym typeface="Open Sans"/>
              </a:rPr>
              <a:t>I - </a:t>
            </a:r>
            <a:r>
              <a:rPr b="1" lang="en-GB" sz="1300">
                <a:highlight>
                  <a:srgbClr val="F3F3F3"/>
                </a:highlight>
                <a:latin typeface="Open Sans"/>
                <a:ea typeface="Open Sans"/>
                <a:cs typeface="Open Sans"/>
                <a:sym typeface="Open Sans"/>
              </a:rPr>
              <a:t>L</a:t>
            </a:r>
            <a:r>
              <a:rPr b="1" lang="en-GB" sz="1300">
                <a:highlight>
                  <a:srgbClr val="F3F3F3"/>
                </a:highlight>
                <a:latin typeface="Open Sans"/>
                <a:ea typeface="Open Sans"/>
                <a:cs typeface="Open Sans"/>
                <a:sym typeface="Open Sans"/>
              </a:rPr>
              <a:t>es devoirs de l’Homme, une soumission naturelle et nécessaire ?</a:t>
            </a:r>
            <a:endParaRPr b="1" sz="1300">
              <a:highlight>
                <a:srgbClr val="F3F3F3"/>
              </a:highlight>
              <a:latin typeface="Open Sans"/>
              <a:ea typeface="Open Sans"/>
              <a:cs typeface="Open Sans"/>
              <a:sym typeface="Open Sans"/>
            </a:endParaRPr>
          </a:p>
          <a:p>
            <a:pPr indent="-311150" lvl="0" marL="457200" rtl="0" algn="l">
              <a:lnSpc>
                <a:spcPct val="150000"/>
              </a:lnSpc>
              <a:spcBef>
                <a:spcPts val="0"/>
              </a:spcBef>
              <a:spcAft>
                <a:spcPts val="0"/>
              </a:spcAft>
              <a:buSzPts val="1300"/>
              <a:buFont typeface="Open Sans"/>
              <a:buAutoNum type="arabicParenR"/>
            </a:pPr>
            <a:r>
              <a:rPr lang="en-GB" sz="1300">
                <a:highlight>
                  <a:srgbClr val="F3F3F3"/>
                </a:highlight>
                <a:latin typeface="Open Sans"/>
                <a:ea typeface="Open Sans"/>
                <a:cs typeface="Open Sans"/>
                <a:sym typeface="Open Sans"/>
              </a:rPr>
              <a:t>Les devoirs, un concept pluriel et contextuel</a:t>
            </a:r>
            <a:endParaRPr sz="1300">
              <a:highlight>
                <a:srgbClr val="F3F3F3"/>
              </a:highlight>
              <a:latin typeface="Open Sans"/>
              <a:ea typeface="Open Sans"/>
              <a:cs typeface="Open Sans"/>
              <a:sym typeface="Open Sans"/>
            </a:endParaRPr>
          </a:p>
          <a:p>
            <a:pPr indent="-311150" lvl="0" marL="457200" rtl="0" algn="l">
              <a:lnSpc>
                <a:spcPct val="150000"/>
              </a:lnSpc>
              <a:spcBef>
                <a:spcPts val="0"/>
              </a:spcBef>
              <a:spcAft>
                <a:spcPts val="0"/>
              </a:spcAft>
              <a:buSzPts val="1300"/>
              <a:buFont typeface="Open Sans"/>
              <a:buAutoNum type="arabicParenR"/>
            </a:pPr>
            <a:r>
              <a:rPr lang="en-GB" sz="1300">
                <a:highlight>
                  <a:srgbClr val="F3F3F3"/>
                </a:highlight>
                <a:latin typeface="Open Sans"/>
                <a:ea typeface="Open Sans"/>
                <a:cs typeface="Open Sans"/>
                <a:sym typeface="Open Sans"/>
              </a:rPr>
              <a:t>L’Homme contraint par nature ?</a:t>
            </a:r>
            <a:endParaRPr sz="1300">
              <a:highlight>
                <a:srgbClr val="F3F3F3"/>
              </a:highlight>
              <a:latin typeface="Open Sans"/>
              <a:ea typeface="Open Sans"/>
              <a:cs typeface="Open Sans"/>
              <a:sym typeface="Open Sans"/>
            </a:endParaRPr>
          </a:p>
          <a:p>
            <a:pPr indent="-311150" lvl="0" marL="457200" rtl="0" algn="l">
              <a:lnSpc>
                <a:spcPct val="150000"/>
              </a:lnSpc>
              <a:spcBef>
                <a:spcPts val="0"/>
              </a:spcBef>
              <a:spcAft>
                <a:spcPts val="0"/>
              </a:spcAft>
              <a:buSzPts val="1300"/>
              <a:buFont typeface="Open Sans"/>
              <a:buAutoNum type="arabicParenR"/>
            </a:pPr>
            <a:r>
              <a:rPr lang="en-GB" sz="1300">
                <a:highlight>
                  <a:srgbClr val="F3F3F3"/>
                </a:highlight>
                <a:latin typeface="Open Sans"/>
                <a:ea typeface="Open Sans"/>
                <a:cs typeface="Open Sans"/>
                <a:sym typeface="Open Sans"/>
              </a:rPr>
              <a:t>L’Homme : un animal social contraint pour sa liberté ?</a:t>
            </a:r>
            <a:endParaRPr sz="1300">
              <a:highlight>
                <a:srgbClr val="F3F3F3"/>
              </a:highlight>
              <a:latin typeface="Open Sans"/>
              <a:ea typeface="Open Sans"/>
              <a:cs typeface="Open Sans"/>
              <a:sym typeface="Open Sans"/>
            </a:endParaRPr>
          </a:p>
          <a:p>
            <a:pPr indent="0" lvl="0" marL="457200" rtl="0" algn="l">
              <a:lnSpc>
                <a:spcPct val="150000"/>
              </a:lnSpc>
              <a:spcBef>
                <a:spcPts val="0"/>
              </a:spcBef>
              <a:spcAft>
                <a:spcPts val="0"/>
              </a:spcAft>
              <a:buNone/>
            </a:pPr>
            <a:r>
              <a:t/>
            </a:r>
            <a:endParaRPr sz="1300">
              <a:highlight>
                <a:srgbClr val="F3F3F3"/>
              </a:highlight>
              <a:latin typeface="Open Sans"/>
              <a:ea typeface="Open Sans"/>
              <a:cs typeface="Open Sans"/>
              <a:sym typeface="Open Sans"/>
            </a:endParaRPr>
          </a:p>
          <a:p>
            <a:pPr indent="0" lvl="0" marL="0" rtl="0" algn="l">
              <a:lnSpc>
                <a:spcPct val="150000"/>
              </a:lnSpc>
              <a:spcBef>
                <a:spcPts val="0"/>
              </a:spcBef>
              <a:spcAft>
                <a:spcPts val="0"/>
              </a:spcAft>
              <a:buNone/>
            </a:pPr>
            <a:r>
              <a:rPr lang="en-GB" sz="1300">
                <a:highlight>
                  <a:srgbClr val="F3F3F3"/>
                </a:highlight>
                <a:latin typeface="Open Sans"/>
                <a:ea typeface="Open Sans"/>
                <a:cs typeface="Open Sans"/>
                <a:sym typeface="Open Sans"/>
              </a:rPr>
              <a:t>II - </a:t>
            </a:r>
            <a:r>
              <a:rPr b="1" lang="en-GB" sz="1300">
                <a:highlight>
                  <a:srgbClr val="F3F3F3"/>
                </a:highlight>
                <a:latin typeface="Open Sans"/>
                <a:ea typeface="Open Sans"/>
                <a:cs typeface="Open Sans"/>
                <a:sym typeface="Open Sans"/>
              </a:rPr>
              <a:t>La libération de l’Homme par le devoir</a:t>
            </a:r>
            <a:endParaRPr b="1" sz="1300">
              <a:highlight>
                <a:srgbClr val="F3F3F3"/>
              </a:highlight>
              <a:latin typeface="Open Sans"/>
              <a:ea typeface="Open Sans"/>
              <a:cs typeface="Open Sans"/>
              <a:sym typeface="Open Sans"/>
            </a:endParaRPr>
          </a:p>
          <a:p>
            <a:pPr indent="-311150" lvl="0" marL="457200" rtl="0" algn="l">
              <a:lnSpc>
                <a:spcPct val="150000"/>
              </a:lnSpc>
              <a:spcBef>
                <a:spcPts val="0"/>
              </a:spcBef>
              <a:spcAft>
                <a:spcPts val="0"/>
              </a:spcAft>
              <a:buSzPts val="1300"/>
              <a:buFont typeface="Open Sans"/>
              <a:buAutoNum type="arabicParenR"/>
            </a:pPr>
            <a:r>
              <a:rPr lang="en-GB" sz="1300">
                <a:highlight>
                  <a:srgbClr val="F3F3F3"/>
                </a:highlight>
                <a:latin typeface="Open Sans"/>
                <a:ea typeface="Open Sans"/>
                <a:cs typeface="Open Sans"/>
                <a:sym typeface="Open Sans"/>
              </a:rPr>
              <a:t>La culture libératrice</a:t>
            </a:r>
            <a:endParaRPr sz="1300">
              <a:highlight>
                <a:srgbClr val="F3F3F3"/>
              </a:highlight>
              <a:latin typeface="Open Sans"/>
              <a:ea typeface="Open Sans"/>
              <a:cs typeface="Open Sans"/>
              <a:sym typeface="Open Sans"/>
            </a:endParaRPr>
          </a:p>
          <a:p>
            <a:pPr indent="-311150" lvl="0" marL="457200" rtl="0" algn="l">
              <a:lnSpc>
                <a:spcPct val="150000"/>
              </a:lnSpc>
              <a:spcBef>
                <a:spcPts val="0"/>
              </a:spcBef>
              <a:spcAft>
                <a:spcPts val="0"/>
              </a:spcAft>
              <a:buSzPts val="1300"/>
              <a:buFont typeface="Open Sans"/>
              <a:buAutoNum type="arabicParenR"/>
            </a:pPr>
            <a:r>
              <a:rPr lang="en-GB" sz="1300">
                <a:highlight>
                  <a:srgbClr val="F3F3F3"/>
                </a:highlight>
                <a:latin typeface="Open Sans"/>
                <a:ea typeface="Open Sans"/>
                <a:cs typeface="Open Sans"/>
                <a:sym typeface="Open Sans"/>
              </a:rPr>
              <a:t>Le travail comme contrainte de libération quotidienne</a:t>
            </a:r>
            <a:endParaRPr sz="1300">
              <a:highlight>
                <a:srgbClr val="F3F3F3"/>
              </a:highlight>
              <a:latin typeface="Open Sans"/>
              <a:ea typeface="Open Sans"/>
              <a:cs typeface="Open Sans"/>
              <a:sym typeface="Open Sans"/>
            </a:endParaRPr>
          </a:p>
          <a:p>
            <a:pPr indent="-311150" lvl="0" marL="457200" rtl="0" algn="l">
              <a:lnSpc>
                <a:spcPct val="150000"/>
              </a:lnSpc>
              <a:spcBef>
                <a:spcPts val="0"/>
              </a:spcBef>
              <a:spcAft>
                <a:spcPts val="0"/>
              </a:spcAft>
              <a:buSzPts val="1300"/>
              <a:buFont typeface="Open Sans"/>
              <a:buAutoNum type="arabicParenR"/>
            </a:pPr>
            <a:r>
              <a:rPr lang="en-GB" sz="1300">
                <a:highlight>
                  <a:srgbClr val="F3F3F3"/>
                </a:highlight>
                <a:latin typeface="Open Sans"/>
                <a:ea typeface="Open Sans"/>
                <a:cs typeface="Open Sans"/>
                <a:sym typeface="Open Sans"/>
              </a:rPr>
              <a:t>La reconnaissance comme liberté</a:t>
            </a:r>
            <a:endParaRPr sz="1300">
              <a:highlight>
                <a:srgbClr val="F3F3F3"/>
              </a:highlight>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Rédiger l’introduction</a:t>
            </a:r>
            <a:endParaRPr/>
          </a:p>
        </p:txBody>
      </p:sp>
      <p:sp>
        <p:nvSpPr>
          <p:cNvPr id="133" name="Google Shape;133;p31"/>
          <p:cNvSpPr txBox="1"/>
          <p:nvPr/>
        </p:nvSpPr>
        <p:spPr>
          <a:xfrm>
            <a:off x="577500" y="1383575"/>
            <a:ext cx="8202600" cy="2952000"/>
          </a:xfrm>
          <a:prstGeom prst="rect">
            <a:avLst/>
          </a:prstGeom>
          <a:noFill/>
          <a:ln>
            <a:noFill/>
          </a:ln>
        </p:spPr>
        <p:txBody>
          <a:bodyPr anchorCtr="0" anchor="t" bIns="91425" lIns="91425" spcFirstLastPara="1" rIns="91425" wrap="square" tIns="91425">
            <a:noAutofit/>
          </a:bodyPr>
          <a:lstStyle/>
          <a:p>
            <a:pPr indent="-330200" lvl="0" marL="457200" rtl="0" algn="l">
              <a:lnSpc>
                <a:spcPct val="180000"/>
              </a:lnSpc>
              <a:spcBef>
                <a:spcPts val="0"/>
              </a:spcBef>
              <a:spcAft>
                <a:spcPts val="0"/>
              </a:spcAft>
              <a:buClr>
                <a:schemeClr val="accent4"/>
              </a:buClr>
              <a:buSzPts val="1600"/>
              <a:buFont typeface="Open Sans"/>
              <a:buChar char="✓"/>
            </a:pPr>
            <a:r>
              <a:rPr lang="en-GB" sz="1600">
                <a:solidFill>
                  <a:srgbClr val="0D405F"/>
                </a:solidFill>
                <a:latin typeface="Open Sans"/>
                <a:ea typeface="Open Sans"/>
                <a:cs typeface="Open Sans"/>
                <a:sym typeface="Open Sans"/>
              </a:rPr>
              <a:t>L’introduction est composée de cinq parties.</a:t>
            </a:r>
            <a:endParaRPr sz="1600">
              <a:solidFill>
                <a:srgbClr val="0D405F"/>
              </a:solidFill>
              <a:latin typeface="Open Sans"/>
              <a:ea typeface="Open Sans"/>
              <a:cs typeface="Open Sans"/>
              <a:sym typeface="Open Sans"/>
            </a:endParaRPr>
          </a:p>
          <a:p>
            <a:pPr indent="-330200" lvl="0" marL="1371600" rtl="0" algn="l">
              <a:lnSpc>
                <a:spcPct val="180000"/>
              </a:lnSpc>
              <a:spcBef>
                <a:spcPts val="0"/>
              </a:spcBef>
              <a:spcAft>
                <a:spcPts val="0"/>
              </a:spcAft>
              <a:buClr>
                <a:srgbClr val="0D405F"/>
              </a:buClr>
              <a:buSzPts val="1600"/>
              <a:buFont typeface="Open Sans"/>
              <a:buAutoNum type="arabicPeriod"/>
            </a:pPr>
            <a:r>
              <a:rPr lang="en-GB" sz="1600">
                <a:solidFill>
                  <a:srgbClr val="0D405F"/>
                </a:solidFill>
                <a:latin typeface="Open Sans"/>
                <a:ea typeface="Open Sans"/>
                <a:cs typeface="Open Sans"/>
                <a:sym typeface="Open Sans"/>
              </a:rPr>
              <a:t>Une amorce ou phrase d’accroche ;</a:t>
            </a:r>
            <a:endParaRPr sz="1600">
              <a:solidFill>
                <a:srgbClr val="1F80E8"/>
              </a:solidFill>
              <a:latin typeface="Open Sans"/>
              <a:ea typeface="Open Sans"/>
              <a:cs typeface="Open Sans"/>
              <a:sym typeface="Open Sans"/>
            </a:endParaRPr>
          </a:p>
          <a:p>
            <a:pPr indent="-330200" lvl="0" marL="1371600" rtl="0" algn="l">
              <a:lnSpc>
                <a:spcPct val="180000"/>
              </a:lnSpc>
              <a:spcBef>
                <a:spcPts val="0"/>
              </a:spcBef>
              <a:spcAft>
                <a:spcPts val="0"/>
              </a:spcAft>
              <a:buClr>
                <a:srgbClr val="0D405F"/>
              </a:buClr>
              <a:buSzPts val="1600"/>
              <a:buFont typeface="Open Sans"/>
              <a:buAutoNum type="arabicPeriod"/>
            </a:pPr>
            <a:r>
              <a:rPr lang="en-GB" sz="1600">
                <a:solidFill>
                  <a:srgbClr val="0D405F"/>
                </a:solidFill>
                <a:latin typeface="Open Sans"/>
                <a:ea typeface="Open Sans"/>
                <a:cs typeface="Open Sans"/>
                <a:sym typeface="Open Sans"/>
              </a:rPr>
              <a:t>L’énoncé du sujet ;</a:t>
            </a:r>
            <a:endParaRPr sz="1600">
              <a:solidFill>
                <a:srgbClr val="0D405F"/>
              </a:solidFill>
              <a:latin typeface="Open Sans"/>
              <a:ea typeface="Open Sans"/>
              <a:cs typeface="Open Sans"/>
              <a:sym typeface="Open Sans"/>
            </a:endParaRPr>
          </a:p>
          <a:p>
            <a:pPr indent="-330200" lvl="0" marL="1371600" rtl="0" algn="l">
              <a:lnSpc>
                <a:spcPct val="180000"/>
              </a:lnSpc>
              <a:spcBef>
                <a:spcPts val="0"/>
              </a:spcBef>
              <a:spcAft>
                <a:spcPts val="0"/>
              </a:spcAft>
              <a:buClr>
                <a:srgbClr val="0D405F"/>
              </a:buClr>
              <a:buSzPts val="1600"/>
              <a:buFont typeface="Open Sans"/>
              <a:buAutoNum type="arabicPeriod"/>
            </a:pPr>
            <a:r>
              <a:rPr lang="en-GB" sz="1600">
                <a:solidFill>
                  <a:srgbClr val="0D405F"/>
                </a:solidFill>
                <a:latin typeface="Open Sans"/>
                <a:ea typeface="Open Sans"/>
                <a:cs typeface="Open Sans"/>
                <a:sym typeface="Open Sans"/>
              </a:rPr>
              <a:t>La définition des termes et la reformulation du sujet ;</a:t>
            </a:r>
            <a:endParaRPr sz="1600">
              <a:solidFill>
                <a:srgbClr val="0D405F"/>
              </a:solidFill>
              <a:latin typeface="Open Sans"/>
              <a:ea typeface="Open Sans"/>
              <a:cs typeface="Open Sans"/>
              <a:sym typeface="Open Sans"/>
            </a:endParaRPr>
          </a:p>
          <a:p>
            <a:pPr indent="-330200" lvl="0" marL="1371600" rtl="0" algn="l">
              <a:lnSpc>
                <a:spcPct val="180000"/>
              </a:lnSpc>
              <a:spcBef>
                <a:spcPts val="0"/>
              </a:spcBef>
              <a:spcAft>
                <a:spcPts val="0"/>
              </a:spcAft>
              <a:buClr>
                <a:srgbClr val="0D405F"/>
              </a:buClr>
              <a:buSzPts val="1600"/>
              <a:buFont typeface="Open Sans"/>
              <a:buAutoNum type="arabicPeriod"/>
            </a:pPr>
            <a:r>
              <a:rPr lang="en-GB" sz="1600">
                <a:solidFill>
                  <a:srgbClr val="0D405F"/>
                </a:solidFill>
                <a:latin typeface="Open Sans"/>
                <a:ea typeface="Open Sans"/>
                <a:cs typeface="Open Sans"/>
                <a:sym typeface="Open Sans"/>
              </a:rPr>
              <a:t>La problématique ;</a:t>
            </a:r>
            <a:endParaRPr sz="1600">
              <a:solidFill>
                <a:srgbClr val="0D405F"/>
              </a:solidFill>
              <a:latin typeface="Open Sans"/>
              <a:ea typeface="Open Sans"/>
              <a:cs typeface="Open Sans"/>
              <a:sym typeface="Open Sans"/>
            </a:endParaRPr>
          </a:p>
          <a:p>
            <a:pPr indent="-330200" lvl="0" marL="1371600" rtl="0" algn="l">
              <a:lnSpc>
                <a:spcPct val="180000"/>
              </a:lnSpc>
              <a:spcBef>
                <a:spcPts val="0"/>
              </a:spcBef>
              <a:spcAft>
                <a:spcPts val="0"/>
              </a:spcAft>
              <a:buClr>
                <a:srgbClr val="0D405F"/>
              </a:buClr>
              <a:buSzPts val="1600"/>
              <a:buFont typeface="Open Sans"/>
              <a:buAutoNum type="arabicPeriod"/>
            </a:pPr>
            <a:r>
              <a:rPr lang="en-GB" sz="1600">
                <a:solidFill>
                  <a:srgbClr val="0D405F"/>
                </a:solidFill>
                <a:latin typeface="Open Sans"/>
                <a:ea typeface="Open Sans"/>
                <a:cs typeface="Open Sans"/>
                <a:sym typeface="Open Sans"/>
              </a:rPr>
              <a:t>L’annonce du plan.</a:t>
            </a:r>
            <a:endParaRPr sz="1600">
              <a:solidFill>
                <a:srgbClr val="1B2B68"/>
              </a:solidFill>
              <a:latin typeface="Open Sans"/>
              <a:ea typeface="Open Sans"/>
              <a:cs typeface="Open Sans"/>
              <a:sym typeface="Open Sans"/>
            </a:endParaRPr>
          </a:p>
          <a:p>
            <a:pPr indent="0" lvl="0" marL="0" rtl="0" algn="l">
              <a:spcBef>
                <a:spcPts val="1200"/>
              </a:spcBef>
              <a:spcAft>
                <a:spcPts val="1600"/>
              </a:spcAft>
              <a:buNone/>
            </a:pPr>
            <a:r>
              <a:t/>
            </a:r>
            <a:endParaRPr sz="1800">
              <a:solidFill>
                <a:srgbClr val="1B2B68"/>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