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Work Sans"/>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WorkSans-regular.fntdata"/><Relationship Id="rId22" Type="http://schemas.openxmlformats.org/officeDocument/2006/relationships/font" Target="fonts/WorkSans-italic.fntdata"/><Relationship Id="rId21" Type="http://schemas.openxmlformats.org/officeDocument/2006/relationships/font" Target="fonts/WorkSans-bold.fntdata"/><Relationship Id="rId24" Type="http://schemas.openxmlformats.org/officeDocument/2006/relationships/font" Target="fonts/OpenSans-regular.fntdata"/><Relationship Id="rId23" Type="http://schemas.openxmlformats.org/officeDocument/2006/relationships/font" Target="fonts/Work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conclusion-disserta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disserta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https://www.scribbr.fr/dissertation-fr/conclusion-dissertation/</a:t>
            </a:r>
            <a:r>
              <a:rPr lang="en-GB"/>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b03e8d66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b03e8d66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L’ouverture permet de situer votre sujet dans une perspective plus large. </a:t>
            </a:r>
            <a:endParaRPr/>
          </a:p>
          <a:p>
            <a:pPr indent="-298450" lvl="0" marL="457200" rtl="0" algn="l">
              <a:spcBef>
                <a:spcPts val="0"/>
              </a:spcBef>
              <a:spcAft>
                <a:spcPts val="0"/>
              </a:spcAft>
              <a:buSzPts val="1100"/>
              <a:buChar char="●"/>
            </a:pPr>
            <a:r>
              <a:rPr lang="en-GB"/>
              <a:t>Elle permet de proposer un prolongement de votre réflexion. </a:t>
            </a:r>
            <a:endParaRPr/>
          </a:p>
          <a:p>
            <a:pPr indent="-298450" lvl="0" marL="457200" rtl="0" algn="l">
              <a:spcBef>
                <a:spcPts val="0"/>
              </a:spcBef>
              <a:spcAft>
                <a:spcPts val="0"/>
              </a:spcAft>
              <a:buSzPts val="1100"/>
              <a:buChar char="●"/>
            </a:pPr>
            <a:r>
              <a:rPr lang="en-GB"/>
              <a:t>L’ouverture vous permet de ne pas finir sur une citation banale, en démontrant à votre examinateur que votre capacité d’analyse va au-delà du sujet sur lequel vous avez travaillé.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Bien que facultative dans les dissertations juridiques, la conclusion est primordiale pour les autres dissertations (notamment la dissertation de philosophie).</a:t>
            </a:r>
            <a:endParaRPr/>
          </a:p>
          <a:p>
            <a:pPr indent="-298450" lvl="0" marL="457200" rtl="0" algn="l">
              <a:spcBef>
                <a:spcPts val="0"/>
              </a:spcBef>
              <a:spcAft>
                <a:spcPts val="0"/>
              </a:spcAft>
              <a:buSzPts val="1100"/>
              <a:buChar char="●"/>
            </a:pPr>
            <a:r>
              <a:rPr lang="en-GB"/>
              <a:t>Elle permet de clore votre développement et de clarifier la réponse que vous apportez à la </a:t>
            </a:r>
            <a:r>
              <a:rPr lang="en-GB"/>
              <a:t>problématique</a:t>
            </a:r>
            <a:r>
              <a:rPr lang="en-GB"/>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a2ae1820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a2ae1820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aa781cf7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aa781cf7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aa781cf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aa781cf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b03e8d6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b03e8d6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Faites vérifier la structure et corriger les fautes dans votre dissertation avec l’aide de Scribbr : </a:t>
            </a:r>
            <a:r>
              <a:rPr lang="en-GB" u="sng">
                <a:solidFill>
                  <a:schemeClr val="hlink"/>
                </a:solidFill>
                <a:hlinkClick r:id="rId2"/>
              </a:rPr>
              <a:t>https://www.scribbr.fr/relecture-correction/dissertation/</a:t>
            </a:r>
            <a:r>
              <a:rPr lang="en-GB"/>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b03e8d66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b03e8d66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but de la dissertation est de répondre à une problématique portant sur un sujet précis.</a:t>
            </a:r>
            <a:endParaRPr/>
          </a:p>
          <a:p>
            <a:pPr indent="-298450" lvl="0" marL="457200" rtl="0" algn="l">
              <a:spcBef>
                <a:spcPts val="0"/>
              </a:spcBef>
              <a:spcAft>
                <a:spcPts val="0"/>
              </a:spcAft>
              <a:buSzPts val="1100"/>
              <a:buChar char="●"/>
            </a:pPr>
            <a:r>
              <a:rPr lang="en-GB"/>
              <a:t>Il est donc important de rappeler en conclusion qu’elle était la problématique initiale.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b03e8d6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b03e8d6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 s’agit dans cette partie de reprendre en quelques mots les différentes parties de votre développement, comme un résumé de votre dissertation.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b03e8d66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b03e8d66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résumé des différentes parties vous amène à proposer une réponse claire à la problématique de départ.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scribbr.fr/dissertation-fr/conclusion-dissertation/" TargetMode="External"/><Relationship Id="rId4" Type="http://schemas.openxmlformats.org/officeDocument/2006/relationships/hyperlink" Target="https://www.scribbr.fr/category/dissertation-fr/"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scribbr.fr/dissertation-fr/conclusion-disser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540075"/>
            <a:ext cx="7200000" cy="225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conclusion d’une dissertation</a:t>
            </a:r>
            <a:endParaRPr/>
          </a:p>
        </p:txBody>
      </p:sp>
      <p:sp>
        <p:nvSpPr>
          <p:cNvPr id="73" name="Google Shape;73;p23"/>
          <p:cNvSpPr txBox="1"/>
          <p:nvPr>
            <p:ph idx="1" type="subTitle"/>
          </p:nvPr>
        </p:nvSpPr>
        <p:spPr>
          <a:xfrm>
            <a:off x="972000" y="3009950"/>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Comment la rédiger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L’ouverture </a:t>
            </a:r>
            <a:endParaRPr/>
          </a:p>
        </p:txBody>
      </p:sp>
      <p:sp>
        <p:nvSpPr>
          <p:cNvPr id="132" name="Google Shape;132;p32"/>
          <p:cNvSpPr txBox="1"/>
          <p:nvPr>
            <p:ph idx="1" type="body"/>
          </p:nvPr>
        </p:nvSpPr>
        <p:spPr>
          <a:xfrm>
            <a:off x="934075" y="1533475"/>
            <a:ext cx="7200000" cy="73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highlight>
                  <a:schemeClr val="lt1"/>
                </a:highlight>
              </a:rPr>
              <a:t>Trouver une ouverture au sujet. </a:t>
            </a:r>
            <a:endParaRPr/>
          </a:p>
        </p:txBody>
      </p:sp>
      <p:sp>
        <p:nvSpPr>
          <p:cNvPr id="133" name="Google Shape;133;p32"/>
          <p:cNvSpPr txBox="1"/>
          <p:nvPr/>
        </p:nvSpPr>
        <p:spPr>
          <a:xfrm>
            <a:off x="641850" y="2670725"/>
            <a:ext cx="7860300" cy="2139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D405F"/>
                </a:solidFill>
                <a:highlight>
                  <a:srgbClr val="F9F9FB"/>
                </a:highlight>
                <a:latin typeface="Open Sans"/>
                <a:ea typeface="Open Sans"/>
                <a:cs typeface="Open Sans"/>
                <a:sym typeface="Open Sans"/>
              </a:rPr>
              <a:t>Ainsi, il est possible de s’interroger sur la responsabilité des terroristes quant à leurs actes. Les frères Tsarnaev sont considérés comme étant responsables des attentats qu’ils ont commis le 15 avril 2013 lors du marathon de Boston. Toutefois, on peut se demander </a:t>
            </a:r>
            <a:r>
              <a:rPr lang="en-GB" sz="1500">
                <a:solidFill>
                  <a:srgbClr val="0D405F"/>
                </a:solidFill>
                <a:highlight>
                  <a:srgbClr val="FFF2CC"/>
                </a:highlight>
                <a:latin typeface="Open Sans"/>
                <a:ea typeface="Open Sans"/>
                <a:cs typeface="Open Sans"/>
                <a:sym typeface="Open Sans"/>
              </a:rPr>
              <a:t>s’ils étaient libres et conscients de leurs actions ou non</a:t>
            </a:r>
            <a:r>
              <a:rPr lang="en-GB" sz="1500">
                <a:solidFill>
                  <a:srgbClr val="0D405F"/>
                </a:solidFill>
                <a:highlight>
                  <a:srgbClr val="F9F9FB"/>
                </a:highlight>
                <a:latin typeface="Open Sans"/>
                <a:ea typeface="Open Sans"/>
                <a:cs typeface="Open Sans"/>
                <a:sym typeface="Open Sans"/>
              </a:rPr>
              <a:t>.</a:t>
            </a:r>
            <a:endParaRPr sz="17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3"/>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34"/>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44" name="Google Shape;144;p34"/>
          <p:cNvSpPr txBox="1"/>
          <p:nvPr>
            <p:ph idx="1" type="body"/>
          </p:nvPr>
        </p:nvSpPr>
        <p:spPr>
          <a:xfrm>
            <a:off x="756200" y="1706800"/>
            <a:ext cx="6478800" cy="172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la conclusion d’une dissertation</a:t>
            </a:r>
            <a:r>
              <a:rPr lang="en-GB"/>
              <a:t>. </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la rédaction de la dissertation</a:t>
            </a:r>
            <a:r>
              <a:rPr lang="en-GB"/>
              <a:t>.</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votre dissertation.</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50" name="Google Shape;150;p35"/>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56" name="Google Shape;156;p36"/>
          <p:cNvSpPr txBox="1"/>
          <p:nvPr>
            <p:ph idx="1" type="body"/>
          </p:nvPr>
        </p:nvSpPr>
        <p:spPr>
          <a:xfrm>
            <a:off x="857875" y="1122875"/>
            <a:ext cx="7647600" cy="33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afficher cette présentation dans un environnement de classe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modifier ou supprimer des diapositives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la conclusion d’une dissertation : </a:t>
            </a:r>
            <a:r>
              <a:rPr lang="en-GB" sz="1400" u="sng">
                <a:solidFill>
                  <a:schemeClr val="hlink"/>
                </a:solidFill>
                <a:latin typeface="Arial"/>
                <a:ea typeface="Arial"/>
                <a:cs typeface="Arial"/>
                <a:sym typeface="Arial"/>
                <a:hlinkClick r:id="rId3"/>
              </a:rPr>
              <a:t>https://www.scribbr.fr/dissertation-fr/conclusion-dissertation/</a:t>
            </a:r>
            <a:r>
              <a:rPr lang="en-GB" sz="1400">
                <a:solidFill>
                  <a:srgbClr val="15204F"/>
                </a:solidFill>
                <a:latin typeface="Arial"/>
                <a:ea typeface="Arial"/>
                <a:cs typeface="Arial"/>
                <a:sym typeface="Arial"/>
              </a:rPr>
              <a:t> </a:t>
            </a:r>
            <a:endParaRPr sz="1400" u="sng">
              <a:solidFill>
                <a:srgbClr val="000000"/>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57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conclusion d’une dissertation  </a:t>
            </a:r>
            <a:endParaRPr/>
          </a:p>
        </p:txBody>
      </p:sp>
      <p:sp>
        <p:nvSpPr>
          <p:cNvPr id="79" name="Google Shape;79;p24"/>
          <p:cNvSpPr txBox="1"/>
          <p:nvPr>
            <p:ph idx="1" type="body"/>
          </p:nvPr>
        </p:nvSpPr>
        <p:spPr>
          <a:xfrm>
            <a:off x="4031700" y="2021638"/>
            <a:ext cx="4347900" cy="2136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a:solidFill>
                  <a:srgbClr val="1B2B68"/>
                </a:solidFill>
                <a:highlight>
                  <a:srgbClr val="FFFFFF"/>
                </a:highlight>
              </a:rPr>
              <a:t>La conclusion d’une dissertation est un élément très important</a:t>
            </a:r>
            <a:r>
              <a:rPr lang="en-GB">
                <a:highlight>
                  <a:srgbClr val="FFFFFF"/>
                </a:highlight>
              </a:rPr>
              <a:t>. C’est l</a:t>
            </a:r>
            <a:r>
              <a:rPr lang="en-GB">
                <a:solidFill>
                  <a:srgbClr val="1B2B68"/>
                </a:solidFill>
                <a:highlight>
                  <a:srgbClr val="FFFFFF"/>
                </a:highlight>
              </a:rPr>
              <a:t>a dernière partie </a:t>
            </a:r>
            <a:r>
              <a:rPr lang="en-GB">
                <a:highlight>
                  <a:srgbClr val="FFFFFF"/>
                </a:highlight>
              </a:rPr>
              <a:t>que lira</a:t>
            </a:r>
            <a:r>
              <a:rPr lang="en-GB">
                <a:solidFill>
                  <a:srgbClr val="1B2B68"/>
                </a:solidFill>
                <a:highlight>
                  <a:srgbClr val="FFFFFF"/>
                </a:highlight>
              </a:rPr>
              <a:t> votre examinateur.</a:t>
            </a:r>
            <a:endParaRPr sz="2400">
              <a:solidFill>
                <a:srgbClr val="1B2B68"/>
              </a:solidFill>
              <a:highlight>
                <a:srgbClr val="FFFFFF"/>
              </a:highlight>
            </a:endParaRPr>
          </a:p>
        </p:txBody>
      </p:sp>
      <p:pic>
        <p:nvPicPr>
          <p:cNvPr id="80" name="Google Shape;80;p24"/>
          <p:cNvPicPr preferRelativeResize="0"/>
          <p:nvPr/>
        </p:nvPicPr>
        <p:blipFill>
          <a:blip r:embed="rId3">
            <a:alphaModFix/>
          </a:blip>
          <a:stretch>
            <a:fillRect/>
          </a:stretch>
        </p:blipFill>
        <p:spPr>
          <a:xfrm rot="-512690">
            <a:off x="523337" y="1804903"/>
            <a:ext cx="3380426" cy="21190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Les objectifs </a:t>
            </a:r>
            <a:endParaRPr/>
          </a:p>
        </p:txBody>
      </p:sp>
      <p:sp>
        <p:nvSpPr>
          <p:cNvPr id="86" name="Google Shape;86;p2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À quoi sert la conclusion d’une dissertation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L’objectif de la conclusion d’une dissertation </a:t>
            </a:r>
            <a:endParaRPr/>
          </a:p>
        </p:txBody>
      </p:sp>
      <p:sp>
        <p:nvSpPr>
          <p:cNvPr id="92" name="Google Shape;92;p26"/>
          <p:cNvSpPr txBox="1"/>
          <p:nvPr>
            <p:ph idx="1" type="body"/>
          </p:nvPr>
        </p:nvSpPr>
        <p:spPr>
          <a:xfrm>
            <a:off x="934075" y="1912400"/>
            <a:ext cx="7323300" cy="1854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highlight>
                  <a:srgbClr val="FFFFFF"/>
                </a:highlight>
              </a:rPr>
              <a:t>Proposer un résumé structuré et clair du </a:t>
            </a:r>
            <a:r>
              <a:rPr lang="en-GB">
                <a:highlight>
                  <a:srgbClr val="FFFFFF"/>
                </a:highlight>
              </a:rPr>
              <a:t>développement</a:t>
            </a:r>
            <a:r>
              <a:rPr lang="en-GB">
                <a:highlight>
                  <a:srgbClr val="FFFFFF"/>
                </a:highlight>
              </a:rPr>
              <a:t>. </a:t>
            </a:r>
            <a:endParaRPr>
              <a:highlight>
                <a:srgbClr val="FFFFFF"/>
              </a:highlight>
            </a:endParaRPr>
          </a:p>
          <a:p>
            <a:pPr indent="-342900" lvl="0" marL="457200" rtl="0" algn="l">
              <a:lnSpc>
                <a:spcPct val="100000"/>
              </a:lnSpc>
              <a:spcBef>
                <a:spcPts val="1600"/>
              </a:spcBef>
              <a:spcAft>
                <a:spcPts val="0"/>
              </a:spcAft>
              <a:buClr>
                <a:srgbClr val="6AA84F"/>
              </a:buClr>
              <a:buSzPts val="1800"/>
              <a:buChar char="✓"/>
            </a:pPr>
            <a:r>
              <a:rPr lang="en-GB">
                <a:highlight>
                  <a:srgbClr val="FFFFFF"/>
                </a:highlight>
              </a:rPr>
              <a:t>Clore le débat en apportant une réponse définitive aux problèmes posés et à la </a:t>
            </a:r>
            <a:r>
              <a:rPr lang="en-GB">
                <a:highlight>
                  <a:srgbClr val="FFFFFF"/>
                </a:highlight>
              </a:rPr>
              <a:t>problématique</a:t>
            </a:r>
            <a:r>
              <a:rPr lang="en-GB">
                <a:highlight>
                  <a:srgbClr val="FFFFFF"/>
                </a:highlight>
              </a:rPr>
              <a:t>. </a:t>
            </a:r>
            <a:endParaRPr>
              <a:highlight>
                <a:srgbClr val="FFFFFF"/>
              </a:highlight>
            </a:endParaRPr>
          </a:p>
          <a:p>
            <a:pPr indent="-342900" lvl="0" marL="457200" rtl="0" algn="l">
              <a:lnSpc>
                <a:spcPct val="100000"/>
              </a:lnSpc>
              <a:spcBef>
                <a:spcPts val="1600"/>
              </a:spcBef>
              <a:spcAft>
                <a:spcPts val="0"/>
              </a:spcAft>
              <a:buClr>
                <a:srgbClr val="6AA84F"/>
              </a:buClr>
              <a:buSzPts val="1800"/>
              <a:buChar char="✓"/>
            </a:pPr>
            <a:r>
              <a:rPr lang="en-GB">
                <a:highlight>
                  <a:srgbClr val="FFFFFF"/>
                </a:highlight>
              </a:rPr>
              <a:t>Élargir le sujet à travers une ouverture. </a:t>
            </a:r>
            <a:endParaRPr>
              <a:highlight>
                <a:srgbClr val="FFFFFF"/>
              </a:highlight>
            </a:endParaRPr>
          </a:p>
          <a:p>
            <a:pPr indent="0" lvl="0" marL="0" rtl="0" algn="l">
              <a:lnSpc>
                <a:spcPct val="100000"/>
              </a:lnSpc>
              <a:spcBef>
                <a:spcPts val="1600"/>
              </a:spcBef>
              <a:spcAft>
                <a:spcPts val="0"/>
              </a:spcAft>
              <a:buNone/>
            </a:pPr>
            <a:r>
              <a:t/>
            </a:r>
            <a:endParaRPr>
              <a:highlight>
                <a:srgbClr val="FFFFFF"/>
              </a:highlight>
            </a:endParaRPr>
          </a:p>
          <a:p>
            <a:pPr indent="0" lvl="0" marL="0" rtl="0" algn="l">
              <a:lnSpc>
                <a:spcPct val="100000"/>
              </a:lnSpc>
              <a:spcBef>
                <a:spcPts val="1600"/>
              </a:spcBef>
              <a:spcAft>
                <a:spcPts val="0"/>
              </a:spcAft>
              <a:buNone/>
            </a:pPr>
            <a:r>
              <a:t/>
            </a:r>
            <a:endParaRPr>
              <a:highlight>
                <a:srgbClr val="FFFFFF"/>
              </a:highlight>
            </a:endParaRPr>
          </a:p>
          <a:p>
            <a:pPr indent="0" lvl="0" marL="0" rtl="0" algn="l">
              <a:lnSpc>
                <a:spcPct val="180000"/>
              </a:lnSpc>
              <a:spcBef>
                <a:spcPts val="1600"/>
              </a:spcBef>
              <a:spcAft>
                <a:spcPts val="0"/>
              </a:spcAft>
              <a:buNone/>
            </a:pPr>
            <a:r>
              <a:t/>
            </a:r>
            <a:endParaRPr sz="1200">
              <a:solidFill>
                <a:srgbClr val="0D405F"/>
              </a:solidFill>
              <a:highlight>
                <a:srgbClr val="FFFFFF"/>
              </a:highlight>
              <a:latin typeface="Arial"/>
              <a:ea typeface="Arial"/>
              <a:cs typeface="Arial"/>
              <a:sym typeface="Arial"/>
            </a:endParaRPr>
          </a:p>
          <a:p>
            <a:pPr indent="0" lvl="0" marL="0" rtl="0" algn="l">
              <a:lnSpc>
                <a:spcPct val="100000"/>
              </a:lnSpc>
              <a:spcBef>
                <a:spcPts val="1200"/>
              </a:spcBef>
              <a:spcAft>
                <a:spcPts val="0"/>
              </a:spcAft>
              <a:buNone/>
            </a:pPr>
            <a:r>
              <a:t/>
            </a:r>
            <a:endParaRPr>
              <a:highlight>
                <a:schemeClr val="lt1"/>
              </a:highlight>
            </a:endParaRPr>
          </a:p>
          <a:p>
            <a:pPr indent="0" lvl="0" marL="0" rtl="0" algn="l">
              <a:lnSpc>
                <a:spcPct val="180000"/>
              </a:lnSpc>
              <a:spcBef>
                <a:spcPts val="1600"/>
              </a:spcBef>
              <a:spcAft>
                <a:spcPts val="0"/>
              </a:spcAft>
              <a:buNone/>
            </a:pPr>
            <a:r>
              <a:t/>
            </a:r>
            <a:endParaRPr>
              <a:highlight>
                <a:srgbClr val="FFFFFF"/>
              </a:highlight>
            </a:endParaRPr>
          </a:p>
          <a:p>
            <a:pPr indent="0" lvl="0" marL="457200" rtl="0" algn="l">
              <a:lnSpc>
                <a:spcPct val="150000"/>
              </a:lnSpc>
              <a:spcBef>
                <a:spcPts val="12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ctrTitle"/>
          </p:nvPr>
        </p:nvSpPr>
        <p:spPr>
          <a:xfrm>
            <a:off x="972000" y="744575"/>
            <a:ext cx="7293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structure </a:t>
            </a:r>
            <a:endParaRPr/>
          </a:p>
        </p:txBody>
      </p:sp>
      <p:sp>
        <p:nvSpPr>
          <p:cNvPr id="98" name="Google Shape;98;p27"/>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a:t>
            </a:r>
            <a:r>
              <a:rPr lang="en-GB"/>
              <a:t>éléments</a:t>
            </a:r>
            <a:r>
              <a:rPr lang="en-GB"/>
              <a:t> principaux de la conclusion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Les éléments de la conclusion </a:t>
            </a:r>
            <a:endParaRPr/>
          </a:p>
        </p:txBody>
      </p:sp>
      <p:sp>
        <p:nvSpPr>
          <p:cNvPr id="104" name="Google Shape;104;p28"/>
          <p:cNvSpPr txBox="1"/>
          <p:nvPr>
            <p:ph idx="1" type="body"/>
          </p:nvPr>
        </p:nvSpPr>
        <p:spPr>
          <a:xfrm>
            <a:off x="934075" y="1533475"/>
            <a:ext cx="7200000" cy="256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Le rappel de la problématique </a:t>
            </a:r>
            <a:endParaRPr/>
          </a:p>
          <a:p>
            <a:pPr indent="-342900" lvl="0" marL="457200" rtl="0" algn="l">
              <a:lnSpc>
                <a:spcPct val="150000"/>
              </a:lnSpc>
              <a:spcBef>
                <a:spcPts val="0"/>
              </a:spcBef>
              <a:spcAft>
                <a:spcPts val="0"/>
              </a:spcAft>
              <a:buSzPts val="1800"/>
              <a:buAutoNum type="arabicPeriod"/>
            </a:pPr>
            <a:r>
              <a:rPr lang="en-GB"/>
              <a:t>La synthèse des arguments </a:t>
            </a:r>
            <a:endParaRPr/>
          </a:p>
          <a:p>
            <a:pPr indent="-342900" lvl="0" marL="457200" rtl="0" algn="l">
              <a:lnSpc>
                <a:spcPct val="150000"/>
              </a:lnSpc>
              <a:spcBef>
                <a:spcPts val="0"/>
              </a:spcBef>
              <a:spcAft>
                <a:spcPts val="0"/>
              </a:spcAft>
              <a:buSzPts val="1800"/>
              <a:buAutoNum type="arabicPeriod"/>
            </a:pPr>
            <a:r>
              <a:rPr lang="en-GB"/>
              <a:t>La réponse à la problématique </a:t>
            </a:r>
            <a:endParaRPr/>
          </a:p>
          <a:p>
            <a:pPr indent="-342900" lvl="0" marL="457200" rtl="0" algn="l">
              <a:lnSpc>
                <a:spcPct val="150000"/>
              </a:lnSpc>
              <a:spcBef>
                <a:spcPts val="0"/>
              </a:spcBef>
              <a:spcAft>
                <a:spcPts val="0"/>
              </a:spcAft>
              <a:buSzPts val="1800"/>
              <a:buAutoNum type="arabicPeriod"/>
            </a:pPr>
            <a:r>
              <a:rPr lang="en-GB"/>
              <a:t>L’ouverture </a:t>
            </a:r>
            <a:endParaRPr/>
          </a:p>
        </p:txBody>
      </p:sp>
      <p:sp>
        <p:nvSpPr>
          <p:cNvPr id="105" name="Google Shape;105;p28"/>
          <p:cNvSpPr txBox="1"/>
          <p:nvPr/>
        </p:nvSpPr>
        <p:spPr>
          <a:xfrm>
            <a:off x="929200" y="3134775"/>
            <a:ext cx="7200000" cy="12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Le rappel de la problématique</a:t>
            </a:r>
            <a:endParaRPr/>
          </a:p>
        </p:txBody>
      </p:sp>
      <p:sp>
        <p:nvSpPr>
          <p:cNvPr id="111" name="Google Shape;111;p29"/>
          <p:cNvSpPr txBox="1"/>
          <p:nvPr>
            <p:ph idx="1" type="body"/>
          </p:nvPr>
        </p:nvSpPr>
        <p:spPr>
          <a:xfrm>
            <a:off x="934075" y="14572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highlight>
                  <a:schemeClr val="lt1"/>
                </a:highlight>
              </a:rPr>
              <a:t>Rappeler la problématique donnée en introduction. </a:t>
            </a:r>
            <a:endParaRPr/>
          </a:p>
        </p:txBody>
      </p:sp>
      <p:sp>
        <p:nvSpPr>
          <p:cNvPr id="112" name="Google Shape;112;p29"/>
          <p:cNvSpPr txBox="1"/>
          <p:nvPr/>
        </p:nvSpPr>
        <p:spPr>
          <a:xfrm>
            <a:off x="1015200" y="2380475"/>
            <a:ext cx="7113600" cy="1601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a:solidFill>
                  <a:srgbClr val="0D405F"/>
                </a:solidFill>
                <a:highlight>
                  <a:srgbClr val="F9F9FB"/>
                </a:highlight>
                <a:latin typeface="Open Sans"/>
                <a:ea typeface="Open Sans"/>
                <a:cs typeface="Open Sans"/>
                <a:sym typeface="Open Sans"/>
              </a:rPr>
              <a:t>Sujet : être libre, est-ce faire ce que l’on veut ?</a:t>
            </a:r>
            <a:endParaRPr b="1" sz="1500">
              <a:solidFill>
                <a:srgbClr val="0D405F"/>
              </a:solidFill>
              <a:highlight>
                <a:srgbClr val="F9F9FB"/>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500">
              <a:solidFill>
                <a:srgbClr val="0D405F"/>
              </a:solidFill>
              <a:highlight>
                <a:srgbClr val="F9F9FB"/>
              </a:highlight>
              <a:latin typeface="Open Sans"/>
              <a:ea typeface="Open Sans"/>
              <a:cs typeface="Open Sans"/>
              <a:sym typeface="Open Sans"/>
            </a:endParaRPr>
          </a:p>
          <a:p>
            <a:pPr indent="0" lvl="0" marL="0" rtl="0" algn="l">
              <a:lnSpc>
                <a:spcPct val="115000"/>
              </a:lnSpc>
              <a:spcBef>
                <a:spcPts val="0"/>
              </a:spcBef>
              <a:spcAft>
                <a:spcPts val="0"/>
              </a:spcAft>
              <a:buNone/>
            </a:pPr>
            <a:r>
              <a:rPr lang="en-GB" sz="1500">
                <a:solidFill>
                  <a:srgbClr val="0D405F"/>
                </a:solidFill>
                <a:highlight>
                  <a:srgbClr val="F9F9FB"/>
                </a:highlight>
                <a:latin typeface="Open Sans"/>
                <a:ea typeface="Open Sans"/>
                <a:cs typeface="Open Sans"/>
                <a:sym typeface="Open Sans"/>
              </a:rPr>
              <a:t>Nous avons donc interrogé le </a:t>
            </a:r>
            <a:r>
              <a:rPr lang="en-GB" sz="1500">
                <a:solidFill>
                  <a:srgbClr val="0D405F"/>
                </a:solidFill>
                <a:highlight>
                  <a:srgbClr val="FFF2CC"/>
                </a:highlight>
                <a:latin typeface="Open Sans"/>
                <a:ea typeface="Open Sans"/>
                <a:cs typeface="Open Sans"/>
                <a:sym typeface="Open Sans"/>
              </a:rPr>
              <a:t>concept de liberté chez l’être humain</a:t>
            </a:r>
            <a:r>
              <a:rPr lang="en-GB" sz="1500">
                <a:solidFill>
                  <a:srgbClr val="0D405F"/>
                </a:solidFill>
                <a:highlight>
                  <a:srgbClr val="F9F9FB"/>
                </a:highlight>
                <a:latin typeface="Open Sans"/>
                <a:ea typeface="Open Sans"/>
                <a:cs typeface="Open Sans"/>
                <a:sym typeface="Open Sans"/>
              </a:rPr>
              <a:t> en nous demandant si l’Homme est un être libre capable de faire des choix rationnels ou s’il est esclave de lui-même et de ses désirs.</a:t>
            </a:r>
            <a:endParaRPr sz="1500">
              <a:solidFill>
                <a:srgbClr val="0D405F"/>
              </a:solidFill>
              <a:highlight>
                <a:srgbClr val="F9F9FB"/>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500">
              <a:solidFill>
                <a:srgbClr val="0D405F"/>
              </a:solidFill>
              <a:highlight>
                <a:srgbClr val="F9F9FB"/>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500">
              <a:solidFill>
                <a:srgbClr val="0D405F"/>
              </a:solidFill>
              <a:highlight>
                <a:srgbClr val="F9F9FB"/>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La synthèse des arguments </a:t>
            </a:r>
            <a:endParaRPr/>
          </a:p>
        </p:txBody>
      </p:sp>
      <p:sp>
        <p:nvSpPr>
          <p:cNvPr id="118" name="Google Shape;118;p30"/>
          <p:cNvSpPr txBox="1"/>
          <p:nvPr>
            <p:ph idx="1" type="body"/>
          </p:nvPr>
        </p:nvSpPr>
        <p:spPr>
          <a:xfrm>
            <a:off x="788450" y="1381075"/>
            <a:ext cx="8294700" cy="797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highlight>
                  <a:schemeClr val="lt1"/>
                </a:highlight>
              </a:rPr>
              <a:t>Reprendre brièvement les conclusions des parties du développement. </a:t>
            </a:r>
            <a:endParaRPr/>
          </a:p>
        </p:txBody>
      </p:sp>
      <p:sp>
        <p:nvSpPr>
          <p:cNvPr id="119" name="Google Shape;119;p30"/>
          <p:cNvSpPr txBox="1"/>
          <p:nvPr/>
        </p:nvSpPr>
        <p:spPr>
          <a:xfrm>
            <a:off x="564750" y="2488925"/>
            <a:ext cx="8014500" cy="2050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D405F"/>
                </a:solidFill>
                <a:highlight>
                  <a:srgbClr val="F9F9FB"/>
                </a:highlight>
                <a:latin typeface="Open Sans"/>
                <a:ea typeface="Open Sans"/>
                <a:cs typeface="Open Sans"/>
                <a:sym typeface="Open Sans"/>
              </a:rPr>
              <a:t>Pour conclure, </a:t>
            </a:r>
            <a:r>
              <a:rPr lang="en-GB" sz="1500">
                <a:solidFill>
                  <a:srgbClr val="0D405F"/>
                </a:solidFill>
                <a:highlight>
                  <a:srgbClr val="FFF2CC"/>
                </a:highlight>
                <a:latin typeface="Open Sans"/>
                <a:ea typeface="Open Sans"/>
                <a:cs typeface="Open Sans"/>
                <a:sym typeface="Open Sans"/>
              </a:rPr>
              <a:t>l’Homme semble tout d’abord être un individu « libre »</a:t>
            </a:r>
            <a:r>
              <a:rPr lang="en-GB" sz="1500">
                <a:solidFill>
                  <a:srgbClr val="0D405F"/>
                </a:solidFill>
                <a:highlight>
                  <a:srgbClr val="F9F9FB"/>
                </a:highlight>
                <a:latin typeface="Open Sans"/>
                <a:ea typeface="Open Sans"/>
                <a:cs typeface="Open Sans"/>
                <a:sym typeface="Open Sans"/>
              </a:rPr>
              <a:t> qui place sa raison au fondement de ses jugements et actions. Il semble posséder une liberté qui lui permet d’être responsable de sa personne, ainsi que de ses actes de manière rationnelle. Or, </a:t>
            </a:r>
            <a:r>
              <a:rPr lang="en-GB" sz="1500">
                <a:solidFill>
                  <a:srgbClr val="0D405F"/>
                </a:solidFill>
                <a:highlight>
                  <a:srgbClr val="FFF2CC"/>
                </a:highlight>
                <a:latin typeface="Open Sans"/>
                <a:ea typeface="Open Sans"/>
                <a:cs typeface="Open Sans"/>
                <a:sym typeface="Open Sans"/>
              </a:rPr>
              <a:t>l’Homme est aussi un individu complexe </a:t>
            </a:r>
            <a:r>
              <a:rPr lang="en-GB" sz="1500">
                <a:solidFill>
                  <a:srgbClr val="0D405F"/>
                </a:solidFill>
                <a:highlight>
                  <a:srgbClr val="F9F9FB"/>
                </a:highlight>
                <a:latin typeface="Open Sans"/>
                <a:ea typeface="Open Sans"/>
                <a:cs typeface="Open Sans"/>
                <a:sym typeface="Open Sans"/>
              </a:rPr>
              <a:t>qui finalement se révèle être contrôlé par des entités qui sont supérieures à sa propre volonté rationnelle et qui la contrôlent. En effet, </a:t>
            </a:r>
            <a:r>
              <a:rPr lang="en-GB" sz="1500">
                <a:solidFill>
                  <a:srgbClr val="0D405F"/>
                </a:solidFill>
                <a:highlight>
                  <a:srgbClr val="FFF2CC"/>
                </a:highlight>
                <a:latin typeface="Open Sans"/>
                <a:ea typeface="Open Sans"/>
                <a:cs typeface="Open Sans"/>
                <a:sym typeface="Open Sans"/>
              </a:rPr>
              <a:t>sa nature, son psychisme et la société sont des éléments qui le régissent </a:t>
            </a:r>
            <a:r>
              <a:rPr lang="en-GB" sz="1500">
                <a:solidFill>
                  <a:srgbClr val="0D405F"/>
                </a:solidFill>
                <a:highlight>
                  <a:srgbClr val="F9F9FB"/>
                </a:highlight>
                <a:latin typeface="Open Sans"/>
                <a:ea typeface="Open Sans"/>
                <a:cs typeface="Open Sans"/>
                <a:sym typeface="Open Sans"/>
              </a:rPr>
              <a:t>et entravent sa liberté personnelle. </a:t>
            </a:r>
            <a:endParaRPr sz="17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La réponse à la problématique </a:t>
            </a:r>
            <a:endParaRPr/>
          </a:p>
        </p:txBody>
      </p:sp>
      <p:sp>
        <p:nvSpPr>
          <p:cNvPr id="125" name="Google Shape;125;p31"/>
          <p:cNvSpPr txBox="1"/>
          <p:nvPr>
            <p:ph idx="1" type="body"/>
          </p:nvPr>
        </p:nvSpPr>
        <p:spPr>
          <a:xfrm>
            <a:off x="934075" y="1533475"/>
            <a:ext cx="7200000" cy="1419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highlight>
                  <a:schemeClr val="lt1"/>
                </a:highlight>
              </a:rPr>
              <a:t>Proposer une réponse claire à la problématique de départ. </a:t>
            </a:r>
            <a:endParaRPr/>
          </a:p>
        </p:txBody>
      </p:sp>
      <p:sp>
        <p:nvSpPr>
          <p:cNvPr id="126" name="Google Shape;126;p31"/>
          <p:cNvSpPr txBox="1"/>
          <p:nvPr/>
        </p:nvSpPr>
        <p:spPr>
          <a:xfrm>
            <a:off x="624300" y="2554125"/>
            <a:ext cx="7895400" cy="1547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D405F"/>
                </a:solidFill>
                <a:highlight>
                  <a:srgbClr val="F9F9FB"/>
                </a:highlight>
                <a:latin typeface="Open Sans"/>
                <a:ea typeface="Open Sans"/>
                <a:cs typeface="Open Sans"/>
                <a:sym typeface="Open Sans"/>
              </a:rPr>
              <a:t>L’Homme semble donc </a:t>
            </a:r>
            <a:r>
              <a:rPr lang="en-GB" sz="1500">
                <a:solidFill>
                  <a:srgbClr val="0D405F"/>
                </a:solidFill>
                <a:highlight>
                  <a:srgbClr val="FFF2CC"/>
                </a:highlight>
                <a:latin typeface="Open Sans"/>
                <a:ea typeface="Open Sans"/>
                <a:cs typeface="Open Sans"/>
                <a:sym typeface="Open Sans"/>
              </a:rPr>
              <a:t>s’illusionner sur sa capacité à désirer et prendre des décisions rationnelles librement.</a:t>
            </a:r>
            <a:r>
              <a:rPr lang="en-GB" sz="1500">
                <a:solidFill>
                  <a:srgbClr val="0D405F"/>
                </a:solidFill>
                <a:highlight>
                  <a:srgbClr val="F9F9FB"/>
                </a:highlight>
                <a:latin typeface="Open Sans"/>
                <a:ea typeface="Open Sans"/>
                <a:cs typeface="Open Sans"/>
                <a:sym typeface="Open Sans"/>
              </a:rPr>
              <a:t> Cette conclusion pose </a:t>
            </a:r>
            <a:r>
              <a:rPr lang="en-GB" sz="1500">
                <a:solidFill>
                  <a:srgbClr val="0D405F"/>
                </a:solidFill>
                <a:highlight>
                  <a:srgbClr val="F9F9FB"/>
                </a:highlight>
                <a:latin typeface="Open Sans"/>
                <a:ea typeface="Open Sans"/>
                <a:cs typeface="Open Sans"/>
                <a:sym typeface="Open Sans"/>
              </a:rPr>
              <a:t>également</a:t>
            </a:r>
            <a:r>
              <a:rPr lang="en-GB" sz="1500">
                <a:solidFill>
                  <a:srgbClr val="0D405F"/>
                </a:solidFill>
                <a:highlight>
                  <a:srgbClr val="F9F9FB"/>
                </a:highlight>
                <a:latin typeface="Open Sans"/>
                <a:ea typeface="Open Sans"/>
                <a:cs typeface="Open Sans"/>
                <a:sym typeface="Open Sans"/>
              </a:rPr>
              <a:t> la question de la responsabilité de l’Homme quant à son caractère coupable lorsqu’il commet des actes immoraux puisqu’</a:t>
            </a:r>
            <a:r>
              <a:rPr lang="en-GB" sz="1500">
                <a:solidFill>
                  <a:srgbClr val="0D405F"/>
                </a:solidFill>
                <a:highlight>
                  <a:srgbClr val="FFF2CC"/>
                </a:highlight>
                <a:latin typeface="Open Sans"/>
                <a:ea typeface="Open Sans"/>
                <a:cs typeface="Open Sans"/>
                <a:sym typeface="Open Sans"/>
              </a:rPr>
              <a:t>il semble n’être pas libre et maître de sa propre volonté.</a:t>
            </a:r>
            <a:endParaRPr sz="1700">
              <a:highlight>
                <a:srgbClr val="FFF2CC"/>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