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Work Sans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WorkSans-bold.fntdata"/><Relationship Id="rId23" Type="http://schemas.openxmlformats.org/officeDocument/2006/relationships/font" Target="fonts/Work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boldItalic.fntdata"/><Relationship Id="rId25" Type="http://schemas.openxmlformats.org/officeDocument/2006/relationships/font" Target="fonts/WorkSans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introduction-dissertation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introduction-dissertation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phrase-daccroche-dissertation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https://www.scribbr.fr/dissertation-fr/introduction-dissertation/</a:t>
            </a:r>
            <a:r>
              <a:rPr lang="en-GB"/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6fdc16a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6fdc16a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Cette partie doit mettre en valeur le lien entre la phrase d’accroche et le sujet. À partir de l’amorce, elle permet de rédiger une phrase introductive sur le sujet de l’énoncé. 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À noter que si le sujet est une citation, celle-ci doit figurer dans l’introduction avec le nom de l’auteur.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0139209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0139209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Fournir des définitions </a:t>
            </a:r>
            <a:r>
              <a:rPr lang="en-GB"/>
              <a:t>précises</a:t>
            </a:r>
            <a:r>
              <a:rPr lang="en-GB"/>
              <a:t> peut permettre à l’étudiant de définir un angle d’attaque pertinent.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Les mots peuvent avoir plusieurs définitions. Cette partie permet au lecteur de vérifier que les termes du sujet ont bien été compris.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reformulation sert à vulgariser le sujet afin d’en simplifier son sens.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ee1d1a3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ee1d1a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problématique régit l’ensemble de la dissertation. Il s’agit de formuler le problème initial.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Une problématique inexacte peut amener à une dissertation hors sujet.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développement de la dissertation doit permettre de répondre à cette problématique énoncée en </a:t>
            </a:r>
            <a:r>
              <a:rPr lang="en-GB"/>
              <a:t>introduction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ee1d1a3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ee1d1a3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plan permet à l’étudiant de donner une vue d’ensemble d</a:t>
            </a:r>
            <a:r>
              <a:rPr lang="en-GB"/>
              <a:t>e sa pensée</a:t>
            </a:r>
            <a:r>
              <a:rPr lang="en-GB"/>
              <a:t>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Il donne des indications quant au développement qui va être apporté pour répondre à la problématique énoncée auparavant.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rédaction de l’introduction représente la quatrième étape de la dissertation.  Avant de rédiger </a:t>
            </a:r>
            <a:r>
              <a:rPr lang="en-GB"/>
              <a:t>l'introduction</a:t>
            </a:r>
            <a:r>
              <a:rPr lang="en-GB"/>
              <a:t> il faut avoir 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Analysé le sujet 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Trouvé une problématique 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Rédigé un plan de </a:t>
            </a:r>
            <a:r>
              <a:rPr lang="en-GB"/>
              <a:t>développement</a:t>
            </a:r>
            <a:r>
              <a:rPr lang="en-GB"/>
              <a:t> pour répondre à la problématique.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https://www.scribbr.fr/dissertation-fr/introduction-dissertation/</a:t>
            </a:r>
            <a:r>
              <a:rPr lang="en-GB"/>
              <a:t>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ee1d1a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ee1d1a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L’introduction est le premier </a:t>
            </a:r>
            <a:r>
              <a:rPr lang="en-GB"/>
              <a:t>élément que votre évaluateur lira et qu’il se fera une idée de la qualité du travail.</a:t>
            </a:r>
            <a:r>
              <a:rPr lang="en-GB"/>
              <a:t> Il est donc primordial de soigner cette partie. L’introduction vise à donner de premières indications générales comme 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la définition et la reformulation des termes principaux du sujet 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la problématique 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</a:t>
            </a:r>
            <a:r>
              <a:rPr lang="en-GB"/>
              <a:t>’annonce du plan.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f3209e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df3209e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f3209e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f3209e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f3209e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f3209e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Une introduction de dissertation se divise en cinq grandes parties qui se suivent dans un ordre logique.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L’amorce amène le lecteur à l’énoncé du sujet. À la suite de quoi devra être donnée la définition des termes </a:t>
            </a:r>
            <a:r>
              <a:rPr lang="en-GB"/>
              <a:t>principaux</a:t>
            </a:r>
            <a:r>
              <a:rPr lang="en-GB"/>
              <a:t> et la reformulation du sujet. La problématique et l’annonce du plan </a:t>
            </a:r>
            <a:r>
              <a:rPr lang="en-GB"/>
              <a:t>clôturent</a:t>
            </a:r>
            <a:r>
              <a:rPr lang="en-GB"/>
              <a:t> l’introduction.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a38892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7a38892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a38892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7a38892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Une phrase d’accroche a pour but d’attirer l’attention du lecteur afin de lui donner envie d’aller plus loin dans sa lecture.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L’accroche d’une introduction est un choix personnel du rédacteur. Elle permet de donner une identité à son travail de dissertation.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trouver une phrase d’accroche, l’étudiant devra faire appel à ses connaissances personnelles.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https://www.scribbr.fr/dissertation-fr/phrase-daccroche-dissertation/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f5ab6d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6f5ab6d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cribbr.fr/category/dissertation-fr/" TargetMode="External"/><Relationship Id="rId4" Type="http://schemas.openxmlformats.org/officeDocument/2006/relationships/hyperlink" Target="https://www.scribbr.fr/dissertation-fr/introduction-dissertation/" TargetMode="External"/><Relationship Id="rId5" Type="http://schemas.openxmlformats.org/officeDocument/2006/relationships/hyperlink" Target="https://www.scribbr.fr/dissertation-fr/introduction-dissertation/" TargetMode="External"/><Relationship Id="rId6" Type="http://schemas.openxmlformats.org/officeDocument/2006/relationships/hyperlink" Target="https://www.scribbr.fr/manuel-normes-apa/" TargetMode="External"/><Relationship Id="rId7" Type="http://schemas.openxmlformats.org/officeDocument/2006/relationships/hyperlink" Target="https://www.scribbr.fr/generateur-apa/" TargetMode="External"/><Relationship Id="rId8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cribbr.fr/dissertation-fr/introduction-dissertati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de dissertation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et composition de </a:t>
            </a:r>
            <a:r>
              <a:rPr lang="en-GB"/>
              <a:t>l'introduction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L’énoncé du sujet </a:t>
            </a:r>
            <a:endParaRPr/>
          </a:p>
        </p:txBody>
      </p:sp>
      <p:sp>
        <p:nvSpPr>
          <p:cNvPr id="129" name="Google Shape;129;p32"/>
          <p:cNvSpPr txBox="1"/>
          <p:nvPr>
            <p:ph idx="1" type="body"/>
          </p:nvPr>
        </p:nvSpPr>
        <p:spPr>
          <a:xfrm>
            <a:off x="857875" y="1343250"/>
            <a:ext cx="7200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15204F"/>
                </a:solidFill>
                <a:highlight>
                  <a:srgbClr val="FFFFFF"/>
                </a:highlight>
              </a:rPr>
              <a:t>Le but est de faire un lien entre l’accroche et le sujet de la dissertation, et d’i</a:t>
            </a:r>
            <a:r>
              <a:rPr lang="en-GB" sz="1500">
                <a:solidFill>
                  <a:srgbClr val="15204F"/>
                </a:solidFill>
                <a:highlight>
                  <a:srgbClr val="FFFFFF"/>
                </a:highlight>
              </a:rPr>
              <a:t>ntroduire le sujet de l’énoncé.</a:t>
            </a:r>
            <a:endParaRPr sz="1500">
              <a:solidFill>
                <a:srgbClr val="15204F"/>
              </a:solidFill>
              <a:highlight>
                <a:srgbClr val="FFFFFF"/>
              </a:highlight>
            </a:endParaRPr>
          </a:p>
        </p:txBody>
      </p:sp>
      <p:sp>
        <p:nvSpPr>
          <p:cNvPr id="130" name="Google Shape;130;p32"/>
          <p:cNvSpPr txBox="1"/>
          <p:nvPr>
            <p:ph idx="1" type="body"/>
          </p:nvPr>
        </p:nvSpPr>
        <p:spPr>
          <a:xfrm>
            <a:off x="817225" y="2691025"/>
            <a:ext cx="7720500" cy="2389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rgbClr val="1520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Ainsi, la « liberté » semble être une vertu naturelle et innée que l’être humain est en droit de posséder dès sa naissance. </a:t>
            </a:r>
            <a:r>
              <a:rPr lang="en-GB" sz="1600">
                <a:solidFill>
                  <a:srgbClr val="15204F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600">
                <a:solidFill>
                  <a:srgbClr val="15204F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 « libre » signifierait « faire tout ce que l’on veut »</a:t>
            </a:r>
            <a:r>
              <a:rPr lang="en-GB" sz="1600">
                <a:solidFill>
                  <a:srgbClr val="1520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Toutefois, comme dans tout texte juridique, ce droit accordé à l’Homme n’est valable que si certains devoirs imposés sont respectés. La « liberté » est donc entourée de normes et de lois qui la définissent au sein d’une société démocratique.</a:t>
            </a:r>
            <a:endParaRPr b="1" sz="1600"/>
          </a:p>
        </p:txBody>
      </p:sp>
      <p:sp>
        <p:nvSpPr>
          <p:cNvPr id="131" name="Google Shape;131;p32"/>
          <p:cNvSpPr txBox="1"/>
          <p:nvPr/>
        </p:nvSpPr>
        <p:spPr>
          <a:xfrm>
            <a:off x="857875" y="220305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/>
          <p:nvPr>
            <p:ph type="title"/>
          </p:nvPr>
        </p:nvSpPr>
        <p:spPr>
          <a:xfrm>
            <a:off x="972000" y="4002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Définition et </a:t>
            </a:r>
            <a:r>
              <a:rPr lang="en-GB">
                <a:solidFill>
                  <a:schemeClr val="dk1"/>
                </a:solidFill>
              </a:rPr>
              <a:t>reformulation</a:t>
            </a:r>
            <a:r>
              <a:rPr lang="en-GB"/>
              <a:t> des termes du sujet </a:t>
            </a:r>
            <a:endParaRPr/>
          </a:p>
        </p:txBody>
      </p:sp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895800" y="1519000"/>
            <a:ext cx="72000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Il est primordial de donner une définition précise des termes du sujet, puis de le </a:t>
            </a:r>
            <a:r>
              <a:rPr lang="en-GB" sz="1500">
                <a:highlight>
                  <a:srgbClr val="FFF2CC"/>
                </a:highlight>
              </a:rPr>
              <a:t>reformuler</a:t>
            </a:r>
            <a:r>
              <a:rPr lang="en-GB" sz="1500"/>
              <a:t> afin de mettre en exergue le questionnement qu’il sous-entend.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38" name="Google Shape;138;p33"/>
          <p:cNvSpPr txBox="1"/>
          <p:nvPr/>
        </p:nvSpPr>
        <p:spPr>
          <a:xfrm>
            <a:off x="869775" y="228640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  <p:sp>
        <p:nvSpPr>
          <p:cNvPr id="139" name="Google Shape;139;p33"/>
          <p:cNvSpPr txBox="1"/>
          <p:nvPr/>
        </p:nvSpPr>
        <p:spPr>
          <a:xfrm>
            <a:off x="895800" y="2731300"/>
            <a:ext cx="7200000" cy="30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On définit un être « </a:t>
            </a:r>
            <a:r>
              <a:rPr lang="en-GB" sz="1600">
                <a:solidFill>
                  <a:srgbClr val="0D405F"/>
                </a:solidFill>
                <a:highlight>
                  <a:srgbClr val="D9EAD3"/>
                </a:highlight>
              </a:rPr>
              <a:t>libre</a:t>
            </a: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 » comme ayant le pouvoir de faire ce qu’il veut, d’agir ou non, de n’être captif d’aucun devoir moral ou juridique. On peut lier la « liberté » à la seule « volonté » du sujet. Cette « </a:t>
            </a:r>
            <a:r>
              <a:rPr lang="en-GB" sz="1600">
                <a:solidFill>
                  <a:srgbClr val="0D405F"/>
                </a:solidFill>
                <a:highlight>
                  <a:srgbClr val="D9EAD3"/>
                </a:highlight>
              </a:rPr>
              <a:t>volonté</a:t>
            </a: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 » pouvant être décrite comme le fait de « désirer » ou celui de « décider rationnellement » une chose.  </a:t>
            </a:r>
            <a:r>
              <a:rPr lang="en-GB" sz="1600">
                <a:solidFill>
                  <a:srgbClr val="0D405F"/>
                </a:solidFill>
                <a:highlight>
                  <a:srgbClr val="FFF2CC"/>
                </a:highlight>
              </a:rPr>
              <a:t>Notre </a:t>
            </a:r>
            <a:r>
              <a:rPr lang="en-GB" sz="1600">
                <a:solidFill>
                  <a:srgbClr val="0D405F"/>
                </a:solidFill>
                <a:highlight>
                  <a:srgbClr val="FFF2CC"/>
                </a:highlight>
              </a:rPr>
              <a:t>capacité</a:t>
            </a:r>
            <a:r>
              <a:rPr lang="en-GB" sz="1600">
                <a:solidFill>
                  <a:srgbClr val="0D405F"/>
                </a:solidFill>
                <a:highlight>
                  <a:srgbClr val="FFF2CC"/>
                </a:highlight>
              </a:rPr>
              <a:t> à faire ce que l’on veut fait-il de nous des êtres libres ?</a:t>
            </a:r>
            <a:endParaRPr sz="1600">
              <a:solidFill>
                <a:srgbClr val="0D405F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La problématique</a:t>
            </a:r>
            <a:endParaRPr/>
          </a:p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69775" y="1331963"/>
            <a:ext cx="7200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Elle permet d’indiquer</a:t>
            </a:r>
            <a:r>
              <a:rPr lang="en-GB" sz="1500"/>
              <a:t> le problème auquel le développement de la dissertation devra répondre.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46" name="Google Shape;146;p34"/>
          <p:cNvSpPr txBox="1"/>
          <p:nvPr/>
        </p:nvSpPr>
        <p:spPr>
          <a:xfrm>
            <a:off x="869775" y="228640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  <p:sp>
        <p:nvSpPr>
          <p:cNvPr id="147" name="Google Shape;147;p34"/>
          <p:cNvSpPr txBox="1"/>
          <p:nvPr/>
        </p:nvSpPr>
        <p:spPr>
          <a:xfrm>
            <a:off x="869775" y="2905125"/>
            <a:ext cx="7200000" cy="10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Il est donc nécessaire de se demander si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l’Homme est un être libre capable de faire des choix rationnels </a:t>
            </a:r>
            <a:r>
              <a:rPr b="1" lang="en-GB" sz="1500" u="sng">
                <a:solidFill>
                  <a:srgbClr val="0D405F"/>
                </a:solidFill>
                <a:highlight>
                  <a:srgbClr val="D9EAD3"/>
                </a:highlight>
              </a:rPr>
              <a:t>ou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 s’il est esclave de lui-même et de ses désirs ?</a:t>
            </a:r>
            <a:endParaRPr sz="1600">
              <a:solidFill>
                <a:srgbClr val="0D405F"/>
              </a:solidFill>
              <a:highlight>
                <a:srgbClr val="D9EAD3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909250" y="38707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L’annonce du plan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768400" y="1231425"/>
            <a:ext cx="7530000" cy="10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Donne un premier aperçu de la structure du développement.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Permet au correcteur de repérer un hors sujet.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54" name="Google Shape;154;p35"/>
          <p:cNvSpPr txBox="1"/>
          <p:nvPr/>
        </p:nvSpPr>
        <p:spPr>
          <a:xfrm>
            <a:off x="869775" y="228640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  <p:sp>
        <p:nvSpPr>
          <p:cNvPr id="155" name="Google Shape;155;p35"/>
          <p:cNvSpPr txBox="1"/>
          <p:nvPr/>
        </p:nvSpPr>
        <p:spPr>
          <a:xfrm>
            <a:off x="869775" y="2752725"/>
            <a:ext cx="7200000" cy="10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Pour répondre à cette question, il est tout d’abord nécessaire de s’interroger dans une </a:t>
            </a:r>
            <a:r>
              <a:rPr b="1" lang="en-GB" sz="1500" u="sng">
                <a:solidFill>
                  <a:srgbClr val="0D405F"/>
                </a:solidFill>
                <a:highlight>
                  <a:schemeClr val="lt1"/>
                </a:highlight>
              </a:rPr>
              <a:t>première partie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 sur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l’Homme en tant qu’individu considéré comme libre et doté de raison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. Puis, il convient d’étudier dans une </a:t>
            </a:r>
            <a:r>
              <a:rPr b="1" lang="en-GB" sz="1500" u="sng">
                <a:solidFill>
                  <a:srgbClr val="0D405F"/>
                </a:solidFill>
                <a:highlight>
                  <a:schemeClr val="lt1"/>
                </a:highlight>
              </a:rPr>
              <a:t>seconde partie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,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l’Homme comme un être prisonnier qui subit la contrainte et l’obligation que lui impose sa personne ainsi que l’environnement qui l’entoure.</a:t>
            </a:r>
            <a:endParaRPr sz="1500">
              <a:solidFill>
                <a:srgbClr val="0D405F"/>
              </a:solidFill>
              <a:highlight>
                <a:srgbClr val="D9EAD3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66" name="Google Shape;166;p37"/>
          <p:cNvSpPr txBox="1"/>
          <p:nvPr>
            <p:ph idx="1" type="body"/>
          </p:nvPr>
        </p:nvSpPr>
        <p:spPr>
          <a:xfrm>
            <a:off x="547700" y="1138650"/>
            <a:ext cx="45138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articles sur comment réussir la dissertation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l’introduction de la dissertation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Notre article la phrase d’accroche d’une introduction de dissertation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manuel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générateur</a:t>
            </a:r>
            <a:r>
              <a:rPr lang="en-GB"/>
              <a:t> sur les normes APA pour vous aider à citer vos sources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9225" y="889125"/>
            <a:ext cx="299641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73" name="Google Shape;173;p38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857875" y="1152475"/>
            <a:ext cx="74598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exemple,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l’introduction d’une dissertation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https://www.scribbr.fr/dissertation-fr/introduction-dissertation/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rgbClr val="1B2B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L’introduction de dissertation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245950" y="1666025"/>
            <a:ext cx="45093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D’une longueur de 15 à 30 lignes, l’introduction </a:t>
            </a:r>
            <a:r>
              <a:rPr lang="en-GB">
                <a:highlight>
                  <a:srgbClr val="FFFFFF"/>
                </a:highlight>
              </a:rPr>
              <a:t>doit être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rédig</a:t>
            </a:r>
            <a:r>
              <a:rPr lang="en-GB">
                <a:highlight>
                  <a:srgbClr val="FFFFFF"/>
                </a:highlight>
              </a:rPr>
              <a:t>ée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après avoir</a:t>
            </a:r>
            <a:r>
              <a:rPr lang="en-GB">
                <a:highlight>
                  <a:srgbClr val="FFFFFF"/>
                </a:highlight>
              </a:rPr>
              <a:t> le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plan de la dissertation qui </a:t>
            </a:r>
            <a:r>
              <a:rPr lang="en-GB">
                <a:highlight>
                  <a:srgbClr val="FFFFFF"/>
                </a:highlight>
              </a:rPr>
              <a:t>répond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</a:t>
            </a:r>
            <a:r>
              <a:rPr lang="en-GB">
                <a:highlight>
                  <a:schemeClr val="lt1"/>
                </a:highlight>
              </a:rPr>
              <a:t>à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votre </a:t>
            </a:r>
            <a:r>
              <a:rPr lang="en-GB">
                <a:highlight>
                  <a:srgbClr val="FFFFFF"/>
                </a:highlight>
              </a:rPr>
              <a:t>problématique</a:t>
            </a:r>
            <a:r>
              <a:rPr lang="en-GB">
                <a:highlight>
                  <a:srgbClr val="FFFFFF"/>
                </a:highlight>
              </a:rPr>
              <a:t>.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2687">
            <a:off x="158075" y="1590163"/>
            <a:ext cx="3853601" cy="2415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Quel est le but de l’introduction d’une dissertation ? </a:t>
            </a:r>
            <a:endParaRPr/>
          </a:p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934075" y="1794625"/>
            <a:ext cx="7082700" cy="31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FFF"/>
                </a:highlight>
              </a:rPr>
              <a:t>Introduire le sujet trait</a:t>
            </a:r>
            <a:r>
              <a:rPr lang="en-GB">
                <a:highlight>
                  <a:schemeClr val="lt1"/>
                </a:highlight>
              </a:rPr>
              <a:t>é</a:t>
            </a:r>
            <a:r>
              <a:rPr lang="en-GB">
                <a:highlight>
                  <a:srgbClr val="FFFFFF"/>
                </a:highlight>
              </a:rPr>
              <a:t>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FFF"/>
                </a:highlight>
              </a:rPr>
              <a:t>Exposer le problème auquel la dissertation va répondre (problématique).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FFF"/>
                </a:highlight>
              </a:rPr>
              <a:t>Présenter la structure de son raisonnement (annonce du plan).</a:t>
            </a:r>
            <a:endParaRPr sz="1400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Sommaire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4675" y="1210450"/>
            <a:ext cx="64347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Structure d’une introduction de dissertation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Contenu d’une introduction de dissertation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structure 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Description détaillée de la structure d’une introduction de dissertation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934075" y="2048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type </a:t>
            </a:r>
            <a:r>
              <a:rPr lang="en-GB"/>
              <a:t>d’une</a:t>
            </a:r>
            <a:r>
              <a:rPr lang="en-GB"/>
              <a:t> introduction de dissertation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Phrase d’accroche (amorce).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Énoncé</a:t>
            </a:r>
            <a:r>
              <a:rPr b="0" lang="en-GB" sz="1800"/>
              <a:t> du sujet.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Définitions des termes et reformulation du sujet.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Problématique.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Annonce du plan.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contenu </a:t>
            </a:r>
            <a:endParaRPr/>
          </a:p>
        </p:txBody>
      </p:sp>
      <p:sp>
        <p:nvSpPr>
          <p:cNvPr id="109" name="Google Shape;109;p29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Composition des différentes parties de l’introduction de </a:t>
            </a:r>
            <a:r>
              <a:rPr lang="en-GB"/>
              <a:t>dissertation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La phrase d’accroche (ammorce)</a:t>
            </a:r>
            <a:endParaRPr/>
          </a:p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934075" y="1919725"/>
            <a:ext cx="3495000" cy="20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Objectifs</a:t>
            </a:r>
            <a:r>
              <a:rPr lang="en-GB" sz="1500"/>
              <a:t> :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avoir de l’originalité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susciter l’intérêt du lecteur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avoir un lien avec le sujet.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6" name="Google Shape;116;p30"/>
          <p:cNvSpPr txBox="1"/>
          <p:nvPr/>
        </p:nvSpPr>
        <p:spPr>
          <a:xfrm>
            <a:off x="4991200" y="1919725"/>
            <a:ext cx="37599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Forme possible </a:t>
            </a: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 fait marquant d’actualité ;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une donnée statistique ;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une citation ;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160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 ouvrage.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 de phrase d’accroche</a:t>
            </a:r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838825" y="2214550"/>
            <a:ext cx="7655700" cy="117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D9EAD3"/>
                </a:highlight>
              </a:rPr>
              <a:t>« Tous les Hommes naissent et demeurent libres et égaux »</a:t>
            </a: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, voici ce que promet la Déclaration des Droits de l’Homme et du Citoyen française établie en 1789, ainsi que la Constitution française de la Vème République de 1958.</a:t>
            </a:r>
            <a:endParaRPr sz="1600">
              <a:solidFill>
                <a:srgbClr val="0D405F"/>
              </a:solidFill>
              <a:highlight>
                <a:schemeClr val="lt1"/>
              </a:highlight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38825" y="163115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