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Work Sans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01E08A5-9C30-4995-8609-C251B0B9F92B}">
  <a:tblStyle styleId="{A01E08A5-9C30-4995-8609-C251B0B9F9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WorkSans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WorkSans-italic.fntdata"/><Relationship Id="rId12" Type="http://schemas.openxmlformats.org/officeDocument/2006/relationships/slide" Target="slides/slide6.xml"/><Relationship Id="rId34" Type="http://schemas.openxmlformats.org/officeDocument/2006/relationships/font" Target="fonts/WorkSans-bold.fntdata"/><Relationship Id="rId15" Type="http://schemas.openxmlformats.org/officeDocument/2006/relationships/slide" Target="slides/slide9.xml"/><Relationship Id="rId37" Type="http://schemas.openxmlformats.org/officeDocument/2006/relationships/font" Target="fonts/OpenSans-regular.fntdata"/><Relationship Id="rId14" Type="http://schemas.openxmlformats.org/officeDocument/2006/relationships/slide" Target="slides/slide8.xml"/><Relationship Id="rId36" Type="http://schemas.openxmlformats.org/officeDocument/2006/relationships/font" Target="fonts/Work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category/rapport-de-stage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avant-propos-rapport-de-stage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remerciements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sommaire-rapport-de-stage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astuces/liste-tableaux-figures/" TargetMode="External"/><Relationship Id="rId3" Type="http://schemas.openxmlformats.org/officeDocument/2006/relationships/hyperlink" Target="https://www.scribbr.fr/astuces/liste-abreviations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astuces/glossaire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conclusion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citation-des-sources/une-bibliographie/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annexes-rapport-de-stage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couverture-de-rapport-de-stage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page-de-gard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https://www.scribbr.fr/category/rapport-de-stage/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Pour modifier cette présentation, vous devez 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Cliquer sur “Fichier“ dans le coin supérieur à gauche.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Cliquer sur “Dupliquer”.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Choisir  “Présentation complète”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Sauvegarder la présentation dans votre Drive.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80139209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80139209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Bien que facultatif, l’avant-propos donne des informations sur l’objectif du rapport de stage et sur les motivations du candidat.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https://www.scribbr.fr/rapport-de-stage/avant-propos-rapport-de-stage/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ee1d1a3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7ee1d1a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les remerciements, l’étudiant doit employer un ton chaleureux et personnel en évitant d’être trop générique. Attention, il faut éviter les expressions familières.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Situés entre la page de garde et le sommaire, les remerciements sont à rédiger à la fin de la rédaction du rapport de stage.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https://www.scribbr.fr/rapport-de-stage/remerciements/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7ee1d1a3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7ee1d1a3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sommaire est l’élément principal de la partie introductive d’un rapport de stage. Il présente la structure du rapport de stage.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Un sommaire clair avec des titres de qualité est souvent un bon indicateur quant à la qualité du rapport de stage.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Cette page donne à l’évaluateur une première impression sur le rapport de stage qu’il s'apprête à lire. Il est donc essentiel de soigner cette partie.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https://www.scribbr.fr/rapport-de-stage/sommaire-rapport-de-stage/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7ee1d1a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7ee1d1a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liste des tableaux et figures et la liste des abréviations sont facultatives. Elles permettent néanmoins de donner du volume et de la technicité au rapport de stage.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https://www.scribbr.fr/astuces/liste-tableaux-figures/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https://www.scribbr.fr/astuces/liste-abreviations/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80139209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80139209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glossaire doit servir à définir les mots compliqués issus d’un jargon professionnel. Il permet ainsi à n’importe quel lecteur de comprendre le contenu du rapport de stage.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https://www.scribbr.fr/astuces/glossaire/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7ee1d1a3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7ee1d1a3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Bien que le rapport de stage prenne la forme d’un compte-rendu, celui-ci doit être structuré par un plan organisé.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7ee1d1a3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7ee1d1a3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Élément central d’un rapport de stage, l’introduction définit le cadre de ce travail de rédaction. Une problématique peut être ajoutée, mais elle n’est pas obligatoire.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https://www.scribbr.fr/rapport-de-stage/introduction-de-votre-rapport-de-stage/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7ee1d1a3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7ee1d1a3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développement représente la partie la plus longue du rapport de stage.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Cette partie doit être soignée puisque le rapport de stage sera jugé principalement autour de la qualité de ce développement.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80139209e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80139209e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Dans son développement, l’étudiant doit expliquer la situation, l’organisation, et le fonctionnement de l’entreprise.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Il doit également présenter les missions qui lui ont été confiées, les outils à sa disposition, les difficultés rencontrées, mais aussi les différents apports de ce stage.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 plan fait figure d’exemple, d’autres structures sont également possibles pour rédiger un rapport de stage.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7ee1d1a3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7ee1d1a3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Si l’étudiant a proposé une problématique en introduction (</a:t>
            </a:r>
            <a:r>
              <a:rPr lang="en-GB"/>
              <a:t>facultatif</a:t>
            </a:r>
            <a:r>
              <a:rPr lang="en-GB"/>
              <a:t>), il devra donner une réponse à celle-ci lors de la conclusion.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L’ouverture peut par exemple évoquer la poursuite d’études de l’étudiant, l’impact du stage sur son projet professionnel.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https://www.scribbr.fr/rapport-de-stage/conclusion/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7ee1d1a3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7ee1d1a3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7ee1d1a3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7ee1d1a3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https://www.scribbr.fr/citation-des-sources/une-bibliographie/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7ee1d1a3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7ee1d1a3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Les annexes servent à ajouter des données utiles qui peuvent apparaître comme trop longues dans le développement du rapport de stage.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https://www.scribbr.fr/rapport-de-stage/annexes-rapport-de-stage/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ee1d1a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ee1d1a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l’étudiant, le rapport de stage permet de mettre en exergue ce qu’il a fait et ce qu’il a appris durant sa période de stage sous forme de compte-rendu synthétique.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 document doit également permettre à l’évaluateur de comprendre dans quel contexte a été mené ce stage (décrire la structure et le fonctionnement de l’entreprise qui a accueilli l’étudiant).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f3209e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df3209e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f3209e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f3209e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f3209e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f3209e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structure d’un rapport de stage se divise en trois grandes parties 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Une première partie qui structure et introduit le rapport de stage (couverture, page de garde, avant-propos, remerciements, sommaire, listes, glossaire).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Une seconde partie qui représente le corps du rapport de stage et son plan (introduction, développement, conclusion).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Une troisième partie composée d’éléments additionnels pour compléter le développement et donner les sources (bibliographie, annexes).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a38892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a38892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a38892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a38892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couverture est la première page d’un rapport de stage et doit présenter les informations générales qui permettent d’identifier : l’identité du candidat, l’année scolaire, et le thème du rapport de stage.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https://www.scribbr.fr/rapport-de-stage/couverture-de-rapport-de-stage/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a388924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a388924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page de garde transmet de nouvelles informations par rapport à la couverture comme : l’identité et le poste du maître de stage, les dates du stage, le nom de l’entreprise.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À la demande de l’entreprise, une mention de confidentialité peut être inscrite sur cette page de garde.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https://www.scribbr.fr/rapport-de-stage/page-de-garde/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cribbr.fr/category/rapport-de-stage/" TargetMode="External"/><Relationship Id="rId4" Type="http://schemas.openxmlformats.org/officeDocument/2006/relationships/hyperlink" Target="https://www.scribbr.fr/rapport-de-stage/comment-et-pourquoi-trouver-un-bon-stage/" TargetMode="External"/><Relationship Id="rId5" Type="http://schemas.openxmlformats.org/officeDocument/2006/relationships/hyperlink" Target="https://www.scribbr.fr/rapport-de-stage/comment-reussir-son-rapport-de-stage/" TargetMode="External"/><Relationship Id="rId6" Type="http://schemas.openxmlformats.org/officeDocument/2006/relationships/hyperlink" Target="https://www.scribbr.fr/manuel-normes-apa/" TargetMode="External"/><Relationship Id="rId7" Type="http://schemas.openxmlformats.org/officeDocument/2006/relationships/hyperlink" Target="https://www.scribbr.fr/generateur-apa/" TargetMode="External"/><Relationship Id="rId8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cribbr.fr/category/rapport-de-stag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rapport de stage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du rapport et contenu rédactionnel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type="title"/>
          </p:nvPr>
        </p:nvSpPr>
        <p:spPr>
          <a:xfrm>
            <a:off x="972000" y="4002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Avant-propos</a:t>
            </a:r>
            <a:endParaRPr/>
          </a:p>
        </p:txBody>
      </p:sp>
      <p:sp>
        <p:nvSpPr>
          <p:cNvPr id="130" name="Google Shape;130;p32"/>
          <p:cNvSpPr txBox="1"/>
          <p:nvPr>
            <p:ph idx="1" type="body"/>
          </p:nvPr>
        </p:nvSpPr>
        <p:spPr>
          <a:xfrm>
            <a:off x="1031775" y="1134875"/>
            <a:ext cx="7200000" cy="36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Courte présentation du contexte du stage.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Motivations à suivre ce stage.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Objectifs du rapport de stage.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Difficultées rencontrées.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0,5 à 1 page. 🖊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Les remerciements</a:t>
            </a:r>
            <a:endParaRPr/>
          </a:p>
        </p:txBody>
      </p:sp>
      <p:sp>
        <p:nvSpPr>
          <p:cNvPr id="136" name="Google Shape;136;p33"/>
          <p:cNvSpPr txBox="1"/>
          <p:nvPr>
            <p:ph idx="1" type="body"/>
          </p:nvPr>
        </p:nvSpPr>
        <p:spPr>
          <a:xfrm>
            <a:off x="934075" y="12172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Remercier :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son maître de stage 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l’équipe pédagogique de son école 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les personnes ayant oeuvré au bon déroulement du stage 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la famille et les proches 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le ou les relecteurs.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Taille : 0,5 à 1 page. 🖊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title"/>
          </p:nvPr>
        </p:nvSpPr>
        <p:spPr>
          <a:xfrm>
            <a:off x="909250" y="38707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Le sommaire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768400" y="1079025"/>
            <a:ext cx="7200000" cy="3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Les parties introductives (couverture, page de garde, avant-propos, remerciements, sommaire, ...)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L’introduction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Les grandes parties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Les sous-parties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La conclusion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La bibliographie et les annexes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Taille : varie selon la longueur du plan.🖊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 Les listes </a:t>
            </a:r>
            <a:endParaRPr/>
          </a:p>
        </p:txBody>
      </p:sp>
      <p:sp>
        <p:nvSpPr>
          <p:cNvPr id="148" name="Google Shape;148;p35"/>
          <p:cNvSpPr txBox="1"/>
          <p:nvPr>
            <p:ph idx="1" type="body"/>
          </p:nvPr>
        </p:nvSpPr>
        <p:spPr>
          <a:xfrm>
            <a:off x="934075" y="131682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 Référencer les tableaux et illustrations.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 Donner la signification des abréviations et des sigles par ordre alphabétique. 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varie selon le nombre d’éléments.  🖊</a:t>
            </a:r>
            <a:endParaRPr sz="1500"/>
          </a:p>
        </p:txBody>
      </p:sp>
      <p:pic>
        <p:nvPicPr>
          <p:cNvPr id="149" name="Google Shape;1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02" y="2571750"/>
            <a:ext cx="3926772" cy="16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825" y="2667788"/>
            <a:ext cx="3848600" cy="14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7. Le glossaire </a:t>
            </a:r>
            <a:endParaRPr/>
          </a:p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934075" y="1152475"/>
            <a:ext cx="795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Donner une définition des termes complexes utilisés, notamment ceux issus d’un jargon professionnel.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⇒ Par exemple, le jargon journalistique est à définir dans un glossaire : pige, chapô, JRI, localier, manchette, desk.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varie selon le nombre d’éléments  🖊</a:t>
            </a:r>
            <a:endParaRPr sz="1500"/>
          </a:p>
        </p:txBody>
      </p:sp>
      <p:pic>
        <p:nvPicPr>
          <p:cNvPr id="157" name="Google Shape;1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475" y="2445675"/>
            <a:ext cx="5684275" cy="21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corps du rapport de stage (plan)</a:t>
            </a:r>
            <a:endParaRPr/>
          </a:p>
        </p:txBody>
      </p:sp>
      <p:sp>
        <p:nvSpPr>
          <p:cNvPr id="163" name="Google Shape;163;p37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Rédiger un compte-rendu de son expérience professionnelle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/>
          <p:nvPr>
            <p:ph type="title"/>
          </p:nvPr>
        </p:nvSpPr>
        <p:spPr>
          <a:xfrm>
            <a:off x="972000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L’introduction</a:t>
            </a:r>
            <a:endParaRPr/>
          </a:p>
        </p:txBody>
      </p:sp>
      <p:sp>
        <p:nvSpPr>
          <p:cNvPr id="169" name="Google Shape;169;p38"/>
          <p:cNvSpPr txBox="1"/>
          <p:nvPr>
            <p:ph idx="1" type="body"/>
          </p:nvPr>
        </p:nvSpPr>
        <p:spPr>
          <a:xfrm>
            <a:off x="972000" y="1257075"/>
            <a:ext cx="7490400" cy="3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Rédiger une accroche.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Indiquer comment le stage a été trouvé (facultatif).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Expliquer pourquoi avoir choisi ce stage.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Réaliser une présentation générale de l’entreprise.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Mettre en perspective le stage avec son projet professionnel.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Définir les objectifs initiaux du stage.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Problématique (facultative).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GB" sz="1500"/>
              <a:t>Faire l’annonce du plan du rapport.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1 à 2 pages. 🖊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Le développement</a:t>
            </a:r>
            <a:endParaRPr/>
          </a:p>
        </p:txBody>
      </p:sp>
      <p:sp>
        <p:nvSpPr>
          <p:cNvPr id="175" name="Google Shape;175;p39"/>
          <p:cNvSpPr txBox="1"/>
          <p:nvPr>
            <p:ph idx="1" type="body"/>
          </p:nvPr>
        </p:nvSpPr>
        <p:spPr>
          <a:xfrm>
            <a:off x="934075" y="1346700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Présenter l’entreprise et son secteur d’activité.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Expliquer l’organisation et le fonctionnement de l’entreprise.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Présenter les missions réalisées pendant le stage.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Dresser un bilan du  stage (points positifs et négatifs).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varie selon la longueur de la rédaction.  🖊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40"/>
          <p:cNvGraphicFramePr/>
          <p:nvPr/>
        </p:nvGraphicFramePr>
        <p:xfrm>
          <a:off x="952500" y="10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{A01E08A5-9C30-4995-8609-C251B0B9F92B}</a:tableStyleId>
              </a:tblPr>
              <a:tblGrid>
                <a:gridCol w="2215025"/>
                <a:gridCol w="5023975"/>
              </a:tblGrid>
              <a:tr h="58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1B2B68"/>
                          </a:solidFill>
                        </a:rPr>
                        <a:t>Grandes parties </a:t>
                      </a:r>
                      <a:endParaRPr b="1" sz="18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1B2B68"/>
                          </a:solidFill>
                        </a:rPr>
                        <a:t>Sous-parties</a:t>
                      </a:r>
                      <a:endParaRPr b="1" sz="18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I. </a:t>
                      </a: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Le secteur d’activité de l’entreprise </a:t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800"/>
                        <a:buAutoNum type="arabicPeriod"/>
                      </a:pP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Le secteur d’activité de l’entreprise</a:t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800"/>
                        <a:buAutoNum type="arabicPeriod"/>
                      </a:pP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 L’organisation et le fonctionnement de l’entreprise </a:t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6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II. Missions et bilan du stage </a:t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800"/>
                        <a:buAutoNum type="arabicPeriod"/>
                      </a:pP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 Les missions réalisées durant le stage</a:t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800"/>
                        <a:buAutoNum type="arabicPeriod"/>
                      </a:pP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Les compétences acquises</a:t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800"/>
                        <a:buAutoNum type="arabicPeriod"/>
                      </a:pPr>
                      <a:r>
                        <a:rPr lang="en-GB" sz="1800">
                          <a:solidFill>
                            <a:srgbClr val="1B2B68"/>
                          </a:solidFill>
                        </a:rPr>
                        <a:t> Bilan du stage</a:t>
                      </a:r>
                      <a:endParaRPr sz="18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1" name="Google Shape;181;p40"/>
          <p:cNvSpPr txBox="1"/>
          <p:nvPr/>
        </p:nvSpPr>
        <p:spPr>
          <a:xfrm>
            <a:off x="596325" y="217525"/>
            <a:ext cx="81735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⇒ Exemple d’un plan de développement :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La conclusion</a:t>
            </a:r>
            <a:endParaRPr/>
          </a:p>
        </p:txBody>
      </p:sp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934075" y="1092700"/>
            <a:ext cx="7200000" cy="3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Émettre un avis général (positif ou négatif) sur le stage.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Mettre en perspective les apprentissages de ce stage avec son projet professionnel.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Rédiger une ouverture. 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1 page. 🖊 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rapport de stage 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125275" y="1356450"/>
            <a:ext cx="41394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Le rapport de stage prend la forme  d’un compte-rendu à rendre à son évaluateur après une période de stage.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1321">
            <a:off x="1241548" y="1369825"/>
            <a:ext cx="2392250" cy="338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éléments additionnels</a:t>
            </a:r>
            <a:endParaRPr/>
          </a:p>
        </p:txBody>
      </p:sp>
      <p:sp>
        <p:nvSpPr>
          <p:cNvPr id="193" name="Google Shape;193;p4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Apporter un complément d’information à son rapport de stage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La bibliographie</a:t>
            </a:r>
            <a:endParaRPr/>
          </a:p>
        </p:txBody>
      </p:sp>
      <p:sp>
        <p:nvSpPr>
          <p:cNvPr id="199" name="Google Shape;199;p43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Citer les références des ouvrages, articles, documents… utilisés et évoqués dans le rapport de stage.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en fonction du nombre de sources à citer 🖊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00" name="Google Shape;2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925" y="1857525"/>
            <a:ext cx="3586751" cy="2434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Les annexes</a:t>
            </a:r>
            <a:endParaRPr/>
          </a:p>
        </p:txBody>
      </p:sp>
      <p:sp>
        <p:nvSpPr>
          <p:cNvPr id="206" name="Google Shape;206;p44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Ajouter des documents utiles pour le rapport de stage (tableau, organigramme, rapport, article).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Taille : variable selon le nombre d’annexes. 🖊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07" name="Google Shape;2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575" y="2003425"/>
            <a:ext cx="3429000" cy="171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218" name="Google Shape;218;p46"/>
          <p:cNvSpPr txBox="1"/>
          <p:nvPr>
            <p:ph idx="1" type="body"/>
          </p:nvPr>
        </p:nvSpPr>
        <p:spPr>
          <a:xfrm>
            <a:off x="934075" y="1265775"/>
            <a:ext cx="41394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Nos articles sur le plan  rapport de stage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comment trouver le bon stage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Notre article de conseils pour le rapport de stage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manuel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générateur</a:t>
            </a:r>
            <a:r>
              <a:rPr lang="en-GB"/>
              <a:t> sur les normes APA pour vous aider à citer vos sources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9225" y="889125"/>
            <a:ext cx="299641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225" name="Google Shape;225;p47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231" name="Google Shape;231;p48"/>
          <p:cNvSpPr txBox="1"/>
          <p:nvPr>
            <p:ph idx="1" type="body"/>
          </p:nvPr>
        </p:nvSpPr>
        <p:spPr>
          <a:xfrm>
            <a:off x="934075" y="1152475"/>
            <a:ext cx="72000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exemple,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le rapport de stage : </a:t>
            </a:r>
            <a:r>
              <a:rPr lang="en-GB" sz="1400" u="sng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https://www.scribbr.fr/category/rapport-de-stage/</a:t>
            </a:r>
            <a:r>
              <a:rPr lang="en-GB" sz="1400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1B2B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À quoi sert un rapport de stage ? </a:t>
            </a:r>
            <a:endParaRPr/>
          </a:p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900300" y="1226050"/>
            <a:ext cx="793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AutoNum type="arabicPeriod"/>
            </a:pPr>
            <a:r>
              <a:rPr lang="en-GB">
                <a:highlight>
                  <a:schemeClr val="lt1"/>
                </a:highlight>
              </a:rPr>
              <a:t>Décrire les différentes missions effectuées.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800"/>
              <a:buAutoNum type="arabicPeriod"/>
            </a:pPr>
            <a:r>
              <a:rPr lang="en-GB">
                <a:highlight>
                  <a:schemeClr val="lt1"/>
                </a:highlight>
              </a:rPr>
              <a:t>Énoncer les nouvelles compétences acquises pendant le stage.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800"/>
              <a:buAutoNum type="arabicPeriod"/>
            </a:pPr>
            <a:r>
              <a:rPr lang="en-GB">
                <a:highlight>
                  <a:srgbClr val="FFFFFF"/>
                </a:highlight>
              </a:rPr>
              <a:t>Réaliser un compte-rendu de l’expérience professionnelle.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Sommaire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4675" y="1210450"/>
            <a:ext cx="64347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La structure d’un rapport de stage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La partie introductive du rapport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 corps du rapport de stage (plan)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Les éléments additionnels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du rapport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Description</a:t>
            </a:r>
            <a:r>
              <a:rPr lang="en-GB"/>
              <a:t> détaillée du contenu d’un rapport de stage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934075" y="2048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type d’un rapport de stage</a:t>
            </a:r>
            <a:endParaRPr/>
          </a:p>
        </p:txBody>
      </p:sp>
      <p:graphicFrame>
        <p:nvGraphicFramePr>
          <p:cNvPr id="104" name="Google Shape;104;p28"/>
          <p:cNvGraphicFramePr/>
          <p:nvPr/>
        </p:nvGraphicFramePr>
        <p:xfrm>
          <a:off x="934075" y="103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{A01E08A5-9C30-4995-8609-C251B0B9F92B}</a:tableStyleId>
              </a:tblPr>
              <a:tblGrid>
                <a:gridCol w="2084000"/>
                <a:gridCol w="4035075"/>
              </a:tblGrid>
              <a:tr h="183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1B2B68"/>
                          </a:solidFill>
                        </a:rPr>
                        <a:t>1. </a:t>
                      </a:r>
                      <a:r>
                        <a:rPr b="1" lang="en-GB" sz="1300">
                          <a:solidFill>
                            <a:srgbClr val="1B2B68"/>
                          </a:solidFill>
                        </a:rPr>
                        <a:t>La partie introductive</a:t>
                      </a:r>
                      <a:endParaRPr b="1" sz="13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Couverture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Page de garde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Avant-propos </a:t>
                      </a: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(facultatif)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Remerciements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Sommaire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Liste des abréviations </a:t>
                      </a: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(facultative)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Liste des tableaux et figures </a:t>
                      </a: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(facultative)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Glossaire (facultatif)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9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1B2B68"/>
                          </a:solidFill>
                        </a:rPr>
                        <a:t>2. Le corps du rapport de stage (plan)</a:t>
                      </a:r>
                      <a:endParaRPr b="1" sz="13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Introduction 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Développement 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Conclusion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2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1B2B68"/>
                          </a:solidFill>
                        </a:rPr>
                        <a:t>3. Les éléments additionnels</a:t>
                      </a:r>
                      <a:endParaRPr b="1" sz="13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Bibliographie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2B68"/>
                        </a:buClr>
                        <a:buSzPts val="1300"/>
                        <a:buChar char="●"/>
                      </a:pP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Annexes </a:t>
                      </a:r>
                      <a:r>
                        <a:rPr lang="en-GB" sz="1300">
                          <a:solidFill>
                            <a:srgbClr val="1B2B68"/>
                          </a:solidFill>
                        </a:rPr>
                        <a:t>(facultative)</a:t>
                      </a:r>
                      <a:endParaRPr sz="1300">
                        <a:solidFill>
                          <a:srgbClr val="1B2B68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partie introductive</a:t>
            </a:r>
            <a:endParaRPr/>
          </a:p>
        </p:txBody>
      </p:sp>
      <p:sp>
        <p:nvSpPr>
          <p:cNvPr id="110" name="Google Shape;110;p29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Transmettre les premières informations et introduire le document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La couverture</a:t>
            </a:r>
            <a:endParaRPr/>
          </a:p>
        </p:txBody>
      </p: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934075" y="1229150"/>
            <a:ext cx="4139400" cy="34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Titre du rapport de stage.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Nom et prénom.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Intitulé “Rapport de stage”.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Times New Roman"/>
              <a:buChar char="✓"/>
            </a:pPr>
            <a:r>
              <a:rPr lang="en-GB" sz="1500"/>
              <a:t>Mention de l’année scolaire.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Taille : 1 page. 🖊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7" name="Google Shape;1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550" y="497251"/>
            <a:ext cx="2780100" cy="39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La page de garde</a:t>
            </a:r>
            <a:endParaRPr/>
          </a:p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934075" y="1210325"/>
            <a:ext cx="3926700" cy="3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Nom et prénom.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Identité et poste du maître de stage.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Dates de début et de fin du stage.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Nom de l’établissement.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Nom de l’entreprise et son adresse.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Logo de l’entreprise et de l’établissement.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Taille : 1 page. 🖊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24" name="Google Shape;1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677" y="732388"/>
            <a:ext cx="2689124" cy="3803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980000" dist="857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